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6"/>
  </p:notesMasterIdLst>
  <p:sldIdLst>
    <p:sldId id="257" r:id="rId5"/>
  </p:sldIdLst>
  <p:sldSz cx="30275213" cy="4280376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E1FE32-FA71-85F6-0F6C-8B29FD8AC721}" name="Hummel Christina" initials="CH" userId="S::christina.hummel@ages.at::3c62a595-cc85-4fd2-9c66-57bdf92f37a4" providerId="AD"/>
  <p188:author id="{1BE86B65-A82D-51D1-820B-137D23B23C04}" name="Thomas Brunner" initials="TB" userId="S::thomas.brunner_baw.at#ext#@agesage.onmicrosoft.com::55f68f0b-a98a-4795-bd8c-df65970605a2" providerId="AD"/>
  <p188:author id="{624AC471-644E-1937-6020-AF2A23371F6E}" name="Götzinger Sophia" initials="GS" userId="S::sophia.goetzinger@ages.at::203f3df1-2f4a-4f8a-8557-ececa66a152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800"/>
    <a:srgbClr val="0C2236"/>
    <a:srgbClr val="143A5C"/>
    <a:srgbClr val="2365A1"/>
    <a:srgbClr val="FFF3E7"/>
    <a:srgbClr val="E7F7E1"/>
    <a:srgbClr val="ECF9E7"/>
    <a:srgbClr val="221100"/>
    <a:srgbClr val="964B0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E2B181-0DA4-4435-B1D5-E040C9970579}" v="316" dt="2024-09-16T09:47:08.901"/>
    <p1510:client id="{49E51586-616D-529F-A2AE-DA603980E5EB}" v="36" dt="2024-09-16T07:47:56.997"/>
    <p1510:client id="{8F7992D8-D28B-130E-742C-EC7F1E5F3E74}" v="17" dt="2024-09-16T09:15:10.217"/>
    <p1510:client id="{D74159ED-A130-AABE-63A9-AFDB2486CEFA}" v="2" dt="2024-09-16T13:21:11.041"/>
    <p1510:client id="{E95252A2-31FB-4AC0-84FD-3016E09A2CC4}" v="2976" dt="2024-09-16T04:35:51.037"/>
    <p1510:client id="{F347B192-CA38-4D29-15C1-DB81633CDA67}" v="161" dt="2024-09-16T09:00:18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4690" y="-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57D01-7BB1-422F-9C9F-9980C2E96D71}" type="datetimeFigureOut">
              <a:rPr lang="de-DE" smtClean="0"/>
              <a:t>19.11.2024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14563" y="1241425"/>
            <a:ext cx="23685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81049-C0CE-4487-89F2-C79288065E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090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81049-C0CE-4487-89F2-C79288065EB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587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9119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459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482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972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>
                    <a:tint val="82000"/>
                  </a:schemeClr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82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82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338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4261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363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386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620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9841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112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4AF8CD-EF9E-4AF3-8FA5-64C800487F2E}" type="datetimeFigureOut">
              <a:rPr lang="de-AT" smtClean="0"/>
              <a:t>19.11.2024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37A7C8-7691-4316-928B-33677C6E205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122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jpeg"/><Relationship Id="rId21" Type="http://schemas.openxmlformats.org/officeDocument/2006/relationships/image" Target="../media/image19.svg"/><Relationship Id="rId34" Type="http://schemas.openxmlformats.org/officeDocument/2006/relationships/image" Target="../media/image32.jpeg"/><Relationship Id="rId42" Type="http://schemas.openxmlformats.org/officeDocument/2006/relationships/image" Target="../media/image40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32" Type="http://schemas.openxmlformats.org/officeDocument/2006/relationships/image" Target="../media/image30.jpeg"/><Relationship Id="rId37" Type="http://schemas.openxmlformats.org/officeDocument/2006/relationships/image" Target="../media/image35.jpeg"/><Relationship Id="rId40" Type="http://schemas.openxmlformats.org/officeDocument/2006/relationships/image" Target="../media/image38.jpe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svg"/><Relationship Id="rId28" Type="http://schemas.openxmlformats.org/officeDocument/2006/relationships/image" Target="../media/image26.jpeg"/><Relationship Id="rId36" Type="http://schemas.openxmlformats.org/officeDocument/2006/relationships/image" Target="../media/image34.jpe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image" Target="../media/image29.png"/><Relationship Id="rId44" Type="http://schemas.openxmlformats.org/officeDocument/2006/relationships/image" Target="../media/image42.sv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Relationship Id="rId27" Type="http://schemas.openxmlformats.org/officeDocument/2006/relationships/image" Target="../media/image25.svg"/><Relationship Id="rId30" Type="http://schemas.openxmlformats.org/officeDocument/2006/relationships/image" Target="../media/image28.png"/><Relationship Id="rId35" Type="http://schemas.openxmlformats.org/officeDocument/2006/relationships/image" Target="../media/image33.jpeg"/><Relationship Id="rId43" Type="http://schemas.openxmlformats.org/officeDocument/2006/relationships/image" Target="../media/image41.png"/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svg"/><Relationship Id="rId33" Type="http://schemas.openxmlformats.org/officeDocument/2006/relationships/image" Target="../media/image31.jpeg"/><Relationship Id="rId38" Type="http://schemas.openxmlformats.org/officeDocument/2006/relationships/image" Target="../media/image36.jpeg"/><Relationship Id="rId46" Type="http://schemas.openxmlformats.org/officeDocument/2006/relationships/image" Target="../media/image44.svg"/><Relationship Id="rId20" Type="http://schemas.openxmlformats.org/officeDocument/2006/relationships/image" Target="../media/image18.png"/><Relationship Id="rId41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00F31F1D-1B91-ED1A-28B5-74160B22F637}"/>
              </a:ext>
            </a:extLst>
          </p:cNvPr>
          <p:cNvSpPr/>
          <p:nvPr/>
        </p:nvSpPr>
        <p:spPr>
          <a:xfrm>
            <a:off x="11080603" y="8331127"/>
            <a:ext cx="17794525" cy="25376531"/>
          </a:xfrm>
          <a:prstGeom prst="roundRect">
            <a:avLst>
              <a:gd name="adj" fmla="val 3786"/>
            </a:avLst>
          </a:prstGeom>
          <a:solidFill>
            <a:schemeClr val="bg1"/>
          </a:solidFill>
          <a:ln w="76200">
            <a:solidFill>
              <a:srgbClr val="502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A blue and white logo&#10;&#10;Description automatically generated">
            <a:extLst>
              <a:ext uri="{FF2B5EF4-FFF2-40B4-BE49-F238E27FC236}">
                <a16:creationId xmlns:a16="http://schemas.microsoft.com/office/drawing/2014/main" id="{1A4BBCA6-736D-9828-3542-318BDABDD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0401" y="55547709"/>
            <a:ext cx="1697318" cy="446960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E13E3BFB-16FF-4465-9C7C-7D6849D0A5D1}"/>
              </a:ext>
            </a:extLst>
          </p:cNvPr>
          <p:cNvSpPr txBox="1"/>
          <p:nvPr/>
        </p:nvSpPr>
        <p:spPr>
          <a:xfrm>
            <a:off x="24585423" y="7165204"/>
            <a:ext cx="3084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180340" algn="l"/>
              </a:tabLst>
            </a:pPr>
            <a:r>
              <a:rPr lang="en-GB" sz="180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christina.hummel@ages.at</a:t>
            </a:r>
            <a:endParaRPr lang="de-DE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Grafik 2" descr="Ein Bild, das Kleidung, Person, draußen, Gras enthält.&#10;&#10;Automatisch generierte Beschreibung">
            <a:extLst>
              <a:ext uri="{FF2B5EF4-FFF2-40B4-BE49-F238E27FC236}">
                <a16:creationId xmlns:a16="http://schemas.microsoft.com/office/drawing/2014/main" id="{9EC5814D-A953-300A-1AF8-224565DE11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5" t="17541" r="6682" b="27574"/>
          <a:stretch/>
        </p:blipFill>
        <p:spPr>
          <a:xfrm>
            <a:off x="24565318" y="5050362"/>
            <a:ext cx="1398551" cy="1958377"/>
          </a:xfrm>
          <a:prstGeom prst="round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1317360-7341-F327-347A-F808B9A9E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7295" y="1329962"/>
            <a:ext cx="3888242" cy="3526799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B04699A9-42AF-96FB-425F-36D8FB1B3B6F}"/>
              </a:ext>
            </a:extLst>
          </p:cNvPr>
          <p:cNvSpPr txBox="1"/>
          <p:nvPr/>
        </p:nvSpPr>
        <p:spPr>
          <a:xfrm>
            <a:off x="1508760" y="1322614"/>
            <a:ext cx="22494238" cy="3728042"/>
          </a:xfrm>
          <a:prstGeom prst="roundRect">
            <a:avLst/>
          </a:prstGeom>
          <a:solidFill>
            <a:srgbClr val="5028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9600" b="1" dirty="0">
                <a:solidFill>
                  <a:schemeClr val="bg1"/>
                </a:solidFill>
                <a:effectLst/>
                <a:latin typeface="Daytona Condensed" panose="020B050603050304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Hidden Peat – Identifying peat soils in Austria and evaluating their potential for restoration </a:t>
            </a:r>
            <a:endParaRPr lang="de-DE" sz="9600" b="1" dirty="0">
              <a:solidFill>
                <a:schemeClr val="bg1"/>
              </a:solidFill>
              <a:effectLst/>
              <a:latin typeface="Daytona Condensed" panose="020B0506030503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F14C26FF-F5A4-BC1E-FCC1-AF7CC73FC154}"/>
              </a:ext>
            </a:extLst>
          </p:cNvPr>
          <p:cNvSpPr/>
          <p:nvPr/>
        </p:nvSpPr>
        <p:spPr>
          <a:xfrm>
            <a:off x="1585946" y="8302315"/>
            <a:ext cx="9064864" cy="11507191"/>
          </a:xfrm>
          <a:prstGeom prst="roundRect">
            <a:avLst>
              <a:gd name="adj" fmla="val 8975"/>
            </a:avLst>
          </a:prstGeom>
          <a:solidFill>
            <a:srgbClr val="5028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22B4ECD-A515-1AE7-9A06-5AF2E4604EE8}"/>
              </a:ext>
            </a:extLst>
          </p:cNvPr>
          <p:cNvGrpSpPr/>
          <p:nvPr/>
        </p:nvGrpSpPr>
        <p:grpSpPr>
          <a:xfrm>
            <a:off x="715261" y="37985574"/>
            <a:ext cx="17807285" cy="3643443"/>
            <a:chOff x="492835" y="37985574"/>
            <a:chExt cx="17807285" cy="3643443"/>
          </a:xfrm>
        </p:grpSpPr>
        <p:pic>
          <p:nvPicPr>
            <p:cNvPr id="47" name="Picture 13" descr="A logo of a company&#10;&#10;Description automatically generated">
              <a:extLst>
                <a:ext uri="{FF2B5EF4-FFF2-40B4-BE49-F238E27FC236}">
                  <a16:creationId xmlns:a16="http://schemas.microsoft.com/office/drawing/2014/main" id="{4362705B-0133-7AC4-26FD-0203F68BE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588" y="38331363"/>
              <a:ext cx="2526942" cy="149850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A505746A-F9E3-CC2F-7B9E-5ECB41386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9420" y="38213937"/>
              <a:ext cx="3167413" cy="183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8" descr="baw, Bundesamt für Wasserwirtschaft">
              <a:extLst>
                <a:ext uri="{FF2B5EF4-FFF2-40B4-BE49-F238E27FC236}">
                  <a16:creationId xmlns:a16="http://schemas.microsoft.com/office/drawing/2014/main" id="{433824D8-98EF-B1CF-7A3E-7A1C5A906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35" y="39984069"/>
              <a:ext cx="4876752" cy="1232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4" descr="Umweltbundesamt - Austria in Space">
              <a:extLst>
                <a:ext uri="{FF2B5EF4-FFF2-40B4-BE49-F238E27FC236}">
                  <a16:creationId xmlns:a16="http://schemas.microsoft.com/office/drawing/2014/main" id="{BE3B2C3E-A17D-63E8-E23B-86DB5E3821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52" b="37207"/>
            <a:stretch/>
          </p:blipFill>
          <p:spPr bwMode="auto">
            <a:xfrm>
              <a:off x="12682295" y="38483613"/>
              <a:ext cx="5617825" cy="1220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6" descr="Startseite - BFW">
              <a:extLst>
                <a:ext uri="{FF2B5EF4-FFF2-40B4-BE49-F238E27FC236}">
                  <a16:creationId xmlns:a16="http://schemas.microsoft.com/office/drawing/2014/main" id="{EE612BA7-613E-285D-7245-F22619E42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6011" y="37985574"/>
              <a:ext cx="1543576" cy="1757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0" descr="Logos">
              <a:extLst>
                <a:ext uri="{FF2B5EF4-FFF2-40B4-BE49-F238E27FC236}">
                  <a16:creationId xmlns:a16="http://schemas.microsoft.com/office/drawing/2014/main" id="{DC1293C8-AEE9-7ED6-51E5-799D42700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703" y="38015207"/>
              <a:ext cx="3988127" cy="1996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4" descr="Präsidentenkonferenz der Landwirtschaftskammer Österreich - ITEC Audio">
              <a:extLst>
                <a:ext uri="{FF2B5EF4-FFF2-40B4-BE49-F238E27FC236}">
                  <a16:creationId xmlns:a16="http://schemas.microsoft.com/office/drawing/2014/main" id="{63D04051-E979-EEAD-FD74-E3F846F19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0313" y="39984069"/>
              <a:ext cx="2716513" cy="1644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47B09C9B-F9B6-8039-F7BC-ACFC9C67E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82721" y="40057733"/>
              <a:ext cx="4999681" cy="13894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6" descr="Das Bundesministerium für Finanzen">
              <a:extLst>
                <a:ext uri="{FF2B5EF4-FFF2-40B4-BE49-F238E27FC236}">
                  <a16:creationId xmlns:a16="http://schemas.microsoft.com/office/drawing/2014/main" id="{43917C85-18E7-74AF-68BB-17C7C1AE5B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55" b="24812"/>
            <a:stretch/>
          </p:blipFill>
          <p:spPr bwMode="auto">
            <a:xfrm>
              <a:off x="10300158" y="40031081"/>
              <a:ext cx="4666310" cy="1220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BB2B660B-565B-B8B0-F49F-16365CB212B8}"/>
              </a:ext>
            </a:extLst>
          </p:cNvPr>
          <p:cNvGrpSpPr/>
          <p:nvPr/>
        </p:nvGrpSpPr>
        <p:grpSpPr>
          <a:xfrm>
            <a:off x="19044873" y="38647935"/>
            <a:ext cx="9615390" cy="2691197"/>
            <a:chOff x="19005902" y="38588185"/>
            <a:chExt cx="9615390" cy="2691197"/>
          </a:xfrm>
        </p:grpSpPr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C37AD70A-7A0B-7317-B7CA-7C996BB8E3B1}"/>
                </a:ext>
              </a:extLst>
            </p:cNvPr>
            <p:cNvSpPr txBox="1"/>
            <p:nvPr/>
          </p:nvSpPr>
          <p:spPr>
            <a:xfrm>
              <a:off x="19473569" y="40694607"/>
              <a:ext cx="804455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/>
                <a:t>Dieses Projekt wird durch den Biodiversitätsfonds des Bundesministeriums für Klimaschutz, Umwelt, Energie, Mobilität, Innovation und Technologie gefördert.</a:t>
              </a:r>
            </a:p>
          </p:txBody>
        </p:sp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27AEAB4A-6BEA-B8CA-F57C-2BDD80BD8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7107" y="39219470"/>
              <a:ext cx="5164185" cy="1220795"/>
            </a:xfrm>
            <a:prstGeom prst="rect">
              <a:avLst/>
            </a:prstGeom>
          </p:spPr>
        </p:pic>
        <p:pic>
          <p:nvPicPr>
            <p:cNvPr id="59" name="Grafik 58" descr="Ein Bild, das Screenshot, Schwarz, Dunkelheit enthält.&#10;&#10;Automatisch generierte Beschreibung">
              <a:extLst>
                <a:ext uri="{FF2B5EF4-FFF2-40B4-BE49-F238E27FC236}">
                  <a16:creationId xmlns:a16="http://schemas.microsoft.com/office/drawing/2014/main" id="{605FE482-127A-8AE7-FC60-DA9195A27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05902" y="38588185"/>
              <a:ext cx="3974614" cy="2164293"/>
            </a:xfrm>
            <a:prstGeom prst="rect">
              <a:avLst/>
            </a:prstGeom>
          </p:spPr>
        </p:pic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5C7845E0-5154-A19D-088F-297B1BCD07C8}"/>
              </a:ext>
            </a:extLst>
          </p:cNvPr>
          <p:cNvSpPr txBox="1"/>
          <p:nvPr/>
        </p:nvSpPr>
        <p:spPr>
          <a:xfrm>
            <a:off x="1837130" y="8480694"/>
            <a:ext cx="8667698" cy="111569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The </a:t>
            </a:r>
            <a:r>
              <a:rPr lang="de-DE" sz="5400" b="1" dirty="0" err="1">
                <a:solidFill>
                  <a:schemeClr val="bg1"/>
                </a:solidFill>
              </a:rPr>
              <a:t>problem</a:t>
            </a:r>
            <a:endParaRPr lang="de-DE" sz="5400" b="1" dirty="0">
              <a:solidFill>
                <a:schemeClr val="bg1"/>
              </a:solidFill>
            </a:endParaRPr>
          </a:p>
          <a:p>
            <a:r>
              <a:rPr lang="de-DE" sz="3200" dirty="0">
                <a:solidFill>
                  <a:schemeClr val="bg1"/>
                </a:solidFill>
              </a:rPr>
              <a:t>In Austria </a:t>
            </a:r>
            <a:r>
              <a:rPr lang="de-DE" sz="3200" dirty="0" err="1">
                <a:solidFill>
                  <a:schemeClr val="bg1"/>
                </a:solidFill>
              </a:rPr>
              <a:t>almost</a:t>
            </a:r>
            <a:r>
              <a:rPr lang="de-DE" sz="3200" dirty="0">
                <a:solidFill>
                  <a:schemeClr val="bg1"/>
                </a:solidFill>
              </a:rPr>
              <a:t> 90% </a:t>
            </a:r>
            <a:r>
              <a:rPr lang="de-DE" sz="3200" dirty="0" err="1">
                <a:solidFill>
                  <a:schemeClr val="bg1"/>
                </a:solidFill>
              </a:rPr>
              <a:t>of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former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peatland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is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drained</a:t>
            </a:r>
            <a:r>
              <a:rPr lang="de-DE" sz="3200" dirty="0">
                <a:solidFill>
                  <a:schemeClr val="bg1"/>
                </a:solidFill>
              </a:rPr>
              <a:t>.</a:t>
            </a:r>
          </a:p>
          <a:p>
            <a:endParaRPr lang="de-DE" sz="3200" dirty="0">
              <a:solidFill>
                <a:schemeClr val="bg1"/>
              </a:solidFill>
            </a:endParaRPr>
          </a:p>
          <a:p>
            <a:endParaRPr lang="de-DE" sz="3200" dirty="0">
              <a:solidFill>
                <a:schemeClr val="bg1"/>
              </a:solidFill>
            </a:endParaRPr>
          </a:p>
          <a:p>
            <a:endParaRPr lang="de-DE" sz="3200" dirty="0">
              <a:solidFill>
                <a:schemeClr val="bg1"/>
              </a:solidFill>
            </a:endParaRPr>
          </a:p>
          <a:p>
            <a:r>
              <a:rPr lang="de-DE" sz="3200" dirty="0">
                <a:solidFill>
                  <a:schemeClr val="bg1"/>
                </a:solidFill>
              </a:rPr>
              <a:t>	Climate </a:t>
            </a:r>
            <a:r>
              <a:rPr lang="de-DE" sz="3200" dirty="0" err="1">
                <a:solidFill>
                  <a:schemeClr val="bg1"/>
                </a:solidFill>
              </a:rPr>
              <a:t>mitigation</a:t>
            </a:r>
            <a:r>
              <a:rPr lang="de-DE" sz="3200" dirty="0">
                <a:solidFill>
                  <a:schemeClr val="bg1"/>
                </a:solidFill>
              </a:rPr>
              <a:t> 		</a:t>
            </a:r>
            <a:r>
              <a:rPr lang="de-DE" sz="3200" dirty="0" err="1">
                <a:solidFill>
                  <a:schemeClr val="bg1"/>
                </a:solidFill>
              </a:rPr>
              <a:t>Biodiversity</a:t>
            </a:r>
            <a:r>
              <a:rPr lang="de-DE" sz="3200" dirty="0">
                <a:solidFill>
                  <a:schemeClr val="bg1"/>
                </a:solidFill>
              </a:rPr>
              <a:t> (</a:t>
            </a:r>
            <a:r>
              <a:rPr lang="de-DE" sz="3200" dirty="0" err="1">
                <a:solidFill>
                  <a:schemeClr val="bg1"/>
                </a:solidFill>
              </a:rPr>
              <a:t>habitat</a:t>
            </a:r>
            <a:r>
              <a:rPr lang="de-DE" sz="3200" dirty="0">
                <a:solidFill>
                  <a:schemeClr val="bg1"/>
                </a:solidFill>
              </a:rPr>
              <a:t>)</a:t>
            </a:r>
          </a:p>
          <a:p>
            <a:endParaRPr lang="de-DE" sz="32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3200" dirty="0" err="1">
                <a:solidFill>
                  <a:schemeClr val="bg1"/>
                </a:solidFill>
              </a:rPr>
              <a:t>Rewetting</a:t>
            </a:r>
            <a:r>
              <a:rPr lang="de-DE" sz="3200" dirty="0">
                <a:solidFill>
                  <a:schemeClr val="bg1"/>
                </a:solidFill>
              </a:rPr>
              <a:t> &amp; </a:t>
            </a:r>
            <a:r>
              <a:rPr lang="de-DE" sz="3200" dirty="0" err="1">
                <a:solidFill>
                  <a:schemeClr val="bg1"/>
                </a:solidFill>
              </a:rPr>
              <a:t>restoring</a:t>
            </a:r>
            <a:r>
              <a:rPr lang="de-DE" sz="3200" dirty="0">
                <a:solidFill>
                  <a:schemeClr val="bg1"/>
                </a:solidFill>
              </a:rPr>
              <a:t> initiatives </a:t>
            </a:r>
            <a:br>
              <a:rPr lang="de-DE" sz="3200" dirty="0"/>
            </a:br>
            <a:r>
              <a:rPr lang="de-DE" sz="3200" dirty="0">
                <a:solidFill>
                  <a:schemeClr val="bg1"/>
                </a:solidFill>
              </a:rPr>
              <a:t>Nature Restoration Law, Austrian </a:t>
            </a:r>
            <a:r>
              <a:rPr lang="de-DE" sz="3200" dirty="0" err="1">
                <a:solidFill>
                  <a:schemeClr val="bg1"/>
                </a:solidFill>
              </a:rPr>
              <a:t>Biodiversity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Strategy</a:t>
            </a:r>
            <a:r>
              <a:rPr lang="de-DE" sz="3200" dirty="0">
                <a:solidFill>
                  <a:schemeClr val="bg1"/>
                </a:solidFill>
              </a:rPr>
              <a:t> 2030, Austrian </a:t>
            </a:r>
            <a:r>
              <a:rPr lang="de-DE" sz="3200" dirty="0" err="1">
                <a:solidFill>
                  <a:schemeClr val="bg1"/>
                </a:solidFill>
              </a:rPr>
              <a:t>Peatland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Strategy</a:t>
            </a:r>
            <a:r>
              <a:rPr lang="de-DE" sz="3200" dirty="0">
                <a:solidFill>
                  <a:schemeClr val="bg1"/>
                </a:solidFill>
              </a:rPr>
              <a:t> 2030+, IPCC</a:t>
            </a:r>
          </a:p>
          <a:p>
            <a:endParaRPr lang="de-DE" sz="32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b="1" dirty="0">
                <a:solidFill>
                  <a:schemeClr val="bg1"/>
                </a:solidFill>
              </a:rPr>
              <a:t>Research gap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Knowledge on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the location of peatland, its degradation status and suitability for restoration is very incomplete 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Surveys are outdated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Few data on peat soil forests &amp; mountainous areas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1E97353E-3110-6731-D53E-2C6402BF1981}"/>
              </a:ext>
            </a:extLst>
          </p:cNvPr>
          <p:cNvSpPr txBox="1"/>
          <p:nvPr/>
        </p:nvSpPr>
        <p:spPr>
          <a:xfrm>
            <a:off x="1530947" y="20089928"/>
            <a:ext cx="9108000" cy="3626525"/>
          </a:xfrm>
          <a:prstGeom prst="roundRect">
            <a:avLst/>
          </a:prstGeom>
          <a:solidFill>
            <a:schemeClr val="accent6"/>
          </a:solidFill>
          <a:ln w="7620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de-DE" sz="5400" dirty="0"/>
              <a:t>Research Questions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0" dirty="0" err="1"/>
              <a:t>Where</a:t>
            </a:r>
            <a:r>
              <a:rPr lang="de-DE" b="0" dirty="0"/>
              <a:t> do </a:t>
            </a:r>
            <a:r>
              <a:rPr lang="de-DE" b="0" dirty="0" err="1"/>
              <a:t>we</a:t>
            </a:r>
            <a:r>
              <a:rPr lang="de-DE" b="0" dirty="0"/>
              <a:t> find </a:t>
            </a:r>
            <a:r>
              <a:rPr lang="de-DE" b="0" dirty="0" err="1"/>
              <a:t>peatland</a:t>
            </a:r>
            <a:r>
              <a:rPr lang="de-DE" b="0" dirty="0"/>
              <a:t>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0" dirty="0" err="1"/>
              <a:t>Where</a:t>
            </a:r>
            <a:r>
              <a:rPr lang="de-DE" b="0" dirty="0"/>
              <a:t> </a:t>
            </a:r>
            <a:r>
              <a:rPr lang="de-DE" b="0" dirty="0" err="1"/>
              <a:t>are</a:t>
            </a:r>
            <a:r>
              <a:rPr lang="de-DE" b="0" dirty="0"/>
              <a:t> </a:t>
            </a:r>
            <a:r>
              <a:rPr lang="de-DE" b="0" dirty="0" err="1"/>
              <a:t>suitable</a:t>
            </a:r>
            <a:r>
              <a:rPr lang="de-DE" b="0" dirty="0"/>
              <a:t> </a:t>
            </a:r>
            <a:r>
              <a:rPr lang="de-DE" b="0" dirty="0" err="1"/>
              <a:t>areas</a:t>
            </a:r>
            <a:r>
              <a:rPr lang="de-DE" b="0" dirty="0"/>
              <a:t>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successful</a:t>
            </a:r>
            <a:r>
              <a:rPr lang="de-DE" b="0" dirty="0"/>
              <a:t> and </a:t>
            </a:r>
            <a:r>
              <a:rPr lang="de-DE" b="0" dirty="0" err="1"/>
              <a:t>sustainable</a:t>
            </a:r>
            <a:r>
              <a:rPr lang="de-DE" b="0" dirty="0"/>
              <a:t> </a:t>
            </a:r>
            <a:r>
              <a:rPr lang="de-DE" b="0" dirty="0" err="1"/>
              <a:t>restoration</a:t>
            </a:r>
            <a:r>
              <a:rPr lang="de-DE" b="0" dirty="0"/>
              <a:t>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0" dirty="0" err="1"/>
              <a:t>How</a:t>
            </a:r>
            <a:r>
              <a:rPr lang="de-DE" b="0" dirty="0"/>
              <a:t> large </a:t>
            </a:r>
            <a:r>
              <a:rPr lang="de-DE" b="0" dirty="0" err="1"/>
              <a:t>is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area</a:t>
            </a:r>
            <a:r>
              <a:rPr lang="de-DE" b="0" dirty="0"/>
              <a:t>? 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5849EE65-1AFA-68EE-EE5F-A9922CE42EE3}"/>
              </a:ext>
            </a:extLst>
          </p:cNvPr>
          <p:cNvSpPr txBox="1"/>
          <p:nvPr/>
        </p:nvSpPr>
        <p:spPr>
          <a:xfrm>
            <a:off x="1508760" y="5516735"/>
            <a:ext cx="22494238" cy="2318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3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Christina Hummel, </a:t>
            </a:r>
            <a:r>
              <a:rPr lang="de-DE" sz="3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Andreas Baumgarten, Günther Aust, Andreas Bohner, Thomas Brunner, Gerhard Egger, Michael Englisch, Stefan Forstner, Stephan Glatzel, Margit </a:t>
            </a:r>
            <a:r>
              <a:rPr lang="de-DE" sz="3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Gross</a:t>
            </a:r>
            <a:r>
              <a:rPr lang="de-DE" sz="3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Hans-Peter Haslmayr, Elias Kapitany, Raphael Müller, Roman </a:t>
            </a:r>
            <a:r>
              <a:rPr lang="de-DE" sz="3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Portisch</a:t>
            </a:r>
            <a:r>
              <a:rPr lang="de-DE" sz="3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Christian </a:t>
            </a:r>
            <a:r>
              <a:rPr lang="de-DE" sz="3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Rodlauer</a:t>
            </a:r>
            <a:r>
              <a:rPr lang="de-DE" sz="3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Axel Schmidt, Marcel Schwarz, Michael Schwarz, Michael Weiß, Thomas Weninger, Thomas </a:t>
            </a:r>
            <a:r>
              <a:rPr lang="de-DE" sz="3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Wrbka</a:t>
            </a:r>
            <a:endParaRPr lang="de-DE" sz="3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de-DE" sz="300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9BEAB1-5CF2-7E9D-DA7B-CAF5628FD9F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9925" b="5653"/>
          <a:stretch/>
        </p:blipFill>
        <p:spPr>
          <a:xfrm>
            <a:off x="26423902" y="4875588"/>
            <a:ext cx="2451226" cy="228917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B200316-09F1-6104-843A-A0C33D0B4A08}"/>
              </a:ext>
            </a:extLst>
          </p:cNvPr>
          <p:cNvSpPr txBox="1"/>
          <p:nvPr/>
        </p:nvSpPr>
        <p:spPr>
          <a:xfrm>
            <a:off x="1549578" y="30158405"/>
            <a:ext cx="9108000" cy="3549253"/>
          </a:xfrm>
          <a:prstGeom prst="roundRect">
            <a:avLst>
              <a:gd name="adj" fmla="val 8980"/>
            </a:avLst>
          </a:prstGeom>
          <a:solidFill>
            <a:srgbClr val="5028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Benefits </a:t>
            </a:r>
            <a:r>
              <a:rPr lang="de-DE" sz="5400" b="1" dirty="0" err="1">
                <a:solidFill>
                  <a:schemeClr val="bg1"/>
                </a:solidFill>
              </a:rPr>
              <a:t>for</a:t>
            </a:r>
            <a:r>
              <a:rPr lang="de-DE" sz="5400" b="1" dirty="0">
                <a:solidFill>
                  <a:schemeClr val="bg1"/>
                </a:solidFill>
              </a:rPr>
              <a:t> Austria</a:t>
            </a:r>
          </a:p>
          <a:p>
            <a:pPr marL="457200" indent="-457200">
              <a:buFontTx/>
              <a:buChar char="-"/>
            </a:pPr>
            <a:r>
              <a:rPr lang="de-DE" sz="3200" dirty="0">
                <a:solidFill>
                  <a:schemeClr val="bg1"/>
                </a:solidFill>
              </a:rPr>
              <a:t>Basis </a:t>
            </a:r>
            <a:r>
              <a:rPr lang="de-DE" sz="3200" dirty="0" err="1">
                <a:solidFill>
                  <a:schemeClr val="bg1"/>
                </a:solidFill>
              </a:rPr>
              <a:t>for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long</a:t>
            </a:r>
            <a:r>
              <a:rPr lang="de-DE" sz="3200" dirty="0">
                <a:solidFill>
                  <a:schemeClr val="bg1"/>
                </a:solidFill>
              </a:rPr>
              <a:t>-term </a:t>
            </a:r>
            <a:r>
              <a:rPr lang="de-DE" sz="3200" dirty="0" err="1">
                <a:solidFill>
                  <a:schemeClr val="bg1"/>
                </a:solidFill>
              </a:rPr>
              <a:t>monitoring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of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peat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soils</a:t>
            </a:r>
            <a:r>
              <a:rPr lang="de-DE" sz="3200" dirty="0">
                <a:solidFill>
                  <a:schemeClr val="bg1"/>
                </a:solidFill>
              </a:rPr>
              <a:t>, </a:t>
            </a:r>
            <a:r>
              <a:rPr lang="de-DE" sz="3200" dirty="0" err="1">
                <a:solidFill>
                  <a:schemeClr val="bg1"/>
                </a:solidFill>
              </a:rPr>
              <a:t>their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degradation</a:t>
            </a:r>
            <a:r>
              <a:rPr lang="de-DE" sz="3200" dirty="0">
                <a:solidFill>
                  <a:schemeClr val="bg1"/>
                </a:solidFill>
              </a:rPr>
              <a:t> and </a:t>
            </a:r>
            <a:r>
              <a:rPr lang="de-DE" sz="3200" dirty="0" err="1">
                <a:solidFill>
                  <a:schemeClr val="bg1"/>
                </a:solidFill>
              </a:rPr>
              <a:t>restoration</a:t>
            </a:r>
            <a:endParaRPr lang="de-DE" sz="32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de-DE" sz="3200" dirty="0">
                <a:solidFill>
                  <a:schemeClr val="bg1"/>
                </a:solidFill>
              </a:rPr>
              <a:t>Basis </a:t>
            </a:r>
            <a:r>
              <a:rPr lang="de-DE" sz="3200" dirty="0" err="1">
                <a:solidFill>
                  <a:schemeClr val="bg1"/>
                </a:solidFill>
              </a:rPr>
              <a:t>for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decisions</a:t>
            </a:r>
            <a:r>
              <a:rPr lang="de-DE" sz="3200" dirty="0">
                <a:solidFill>
                  <a:schemeClr val="bg1"/>
                </a:solidFill>
              </a:rPr>
              <a:t> on </a:t>
            </a:r>
            <a:r>
              <a:rPr lang="de-DE" sz="3200" dirty="0" err="1">
                <a:solidFill>
                  <a:schemeClr val="bg1"/>
                </a:solidFill>
              </a:rPr>
              <a:t>restoration</a:t>
            </a:r>
            <a:r>
              <a:rPr lang="de-DE" sz="3200" dirty="0">
                <a:solidFill>
                  <a:schemeClr val="bg1"/>
                </a:solidFill>
              </a:rPr>
              <a:t>/</a:t>
            </a:r>
            <a:r>
              <a:rPr lang="de-DE" sz="3200" dirty="0" err="1">
                <a:solidFill>
                  <a:schemeClr val="bg1"/>
                </a:solidFill>
              </a:rPr>
              <a:t>rewetting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or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sustainable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use</a:t>
            </a:r>
            <a:r>
              <a:rPr lang="de-DE" sz="3200" dirty="0">
                <a:solidFill>
                  <a:schemeClr val="bg1"/>
                </a:solidFill>
              </a:rPr>
              <a:t> (e.g. </a:t>
            </a:r>
            <a:r>
              <a:rPr lang="de-DE" sz="3200" dirty="0" err="1">
                <a:solidFill>
                  <a:schemeClr val="bg1"/>
                </a:solidFill>
              </a:rPr>
              <a:t>common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agricultural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policy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measures</a:t>
            </a:r>
            <a:r>
              <a:rPr lang="de-DE" sz="3200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C989D978-B78D-F056-6B23-896E0AF4FA6D}"/>
              </a:ext>
            </a:extLst>
          </p:cNvPr>
          <p:cNvGrpSpPr>
            <a:grpSpLocks noChangeAspect="1"/>
          </p:cNvGrpSpPr>
          <p:nvPr/>
        </p:nvGrpSpPr>
        <p:grpSpPr>
          <a:xfrm>
            <a:off x="7617908" y="10267953"/>
            <a:ext cx="1300368" cy="1300081"/>
            <a:chOff x="9497880" y="10991995"/>
            <a:chExt cx="1494000" cy="1493670"/>
          </a:xfrm>
        </p:grpSpPr>
        <p:pic>
          <p:nvPicPr>
            <p:cNvPr id="19" name="Grafik 18" descr="Blatt Silhouette">
              <a:extLst>
                <a:ext uri="{FF2B5EF4-FFF2-40B4-BE49-F238E27FC236}">
                  <a16:creationId xmlns:a16="http://schemas.microsoft.com/office/drawing/2014/main" id="{909675B0-D78A-223A-FCEA-465493EA9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5907670">
              <a:off x="9689105" y="11858463"/>
              <a:ext cx="504000" cy="504000"/>
            </a:xfrm>
            <a:prstGeom prst="rect">
              <a:avLst/>
            </a:prstGeom>
          </p:spPr>
        </p:pic>
        <p:pic>
          <p:nvPicPr>
            <p:cNvPr id="24" name="Grafik 23" descr="Spinne Silhouette">
              <a:extLst>
                <a:ext uri="{FF2B5EF4-FFF2-40B4-BE49-F238E27FC236}">
                  <a16:creationId xmlns:a16="http://schemas.microsoft.com/office/drawing/2014/main" id="{1C13E1F7-A03B-4804-1A2C-13241A244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5400000">
              <a:off x="10054373" y="11022087"/>
              <a:ext cx="504000" cy="504000"/>
            </a:xfrm>
            <a:prstGeom prst="rect">
              <a:avLst/>
            </a:prstGeom>
          </p:spPr>
        </p:pic>
        <p:pic>
          <p:nvPicPr>
            <p:cNvPr id="26" name="Grafik 25" descr="Spatz Silhouette">
              <a:extLst>
                <a:ext uri="{FF2B5EF4-FFF2-40B4-BE49-F238E27FC236}">
                  <a16:creationId xmlns:a16="http://schemas.microsoft.com/office/drawing/2014/main" id="{849B7E69-719F-6A75-671D-A13175836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558820" y="11297833"/>
              <a:ext cx="504000" cy="504000"/>
            </a:xfrm>
            <a:prstGeom prst="rect">
              <a:avLst/>
            </a:prstGeom>
          </p:spPr>
        </p:pic>
        <p:pic>
          <p:nvPicPr>
            <p:cNvPr id="28" name="Grafik 27" descr="Biene Silhouette">
              <a:extLst>
                <a:ext uri="{FF2B5EF4-FFF2-40B4-BE49-F238E27FC236}">
                  <a16:creationId xmlns:a16="http://schemas.microsoft.com/office/drawing/2014/main" id="{C30D7C7D-0166-8F41-ABFA-ECF78F998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rot="2129764">
              <a:off x="10209759" y="11884150"/>
              <a:ext cx="504000" cy="504000"/>
            </a:xfrm>
            <a:prstGeom prst="rect">
              <a:avLst/>
            </a:prstGeom>
          </p:spPr>
        </p:pic>
        <p:pic>
          <p:nvPicPr>
            <p:cNvPr id="30" name="Grafik 29" descr="Pflanze Silhouette">
              <a:extLst>
                <a:ext uri="{FF2B5EF4-FFF2-40B4-BE49-F238E27FC236}">
                  <a16:creationId xmlns:a16="http://schemas.microsoft.com/office/drawing/2014/main" id="{E10C76C9-D34D-0827-CA0F-D805D1A8F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0440012" y="11396052"/>
              <a:ext cx="504000" cy="504000"/>
            </a:xfrm>
            <a:prstGeom prst="rect">
              <a:avLst/>
            </a:prstGeom>
          </p:spPr>
        </p:pic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A5312B6D-C236-C24C-B0F0-E8A148281C29}"/>
                </a:ext>
              </a:extLst>
            </p:cNvPr>
            <p:cNvSpPr/>
            <p:nvPr/>
          </p:nvSpPr>
          <p:spPr>
            <a:xfrm>
              <a:off x="9497880" y="10991995"/>
              <a:ext cx="1494000" cy="149367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C30B1A1C-A748-4AD7-6EED-F226A34E474D}"/>
              </a:ext>
            </a:extLst>
          </p:cNvPr>
          <p:cNvSpPr txBox="1"/>
          <p:nvPr/>
        </p:nvSpPr>
        <p:spPr>
          <a:xfrm>
            <a:off x="1530947" y="23980522"/>
            <a:ext cx="9108000" cy="5877729"/>
          </a:xfrm>
          <a:prstGeom prst="roundRect">
            <a:avLst>
              <a:gd name="adj" fmla="val 10632"/>
            </a:avLst>
          </a:prstGeom>
          <a:solidFill>
            <a:srgbClr val="2365A1"/>
          </a:solidFill>
          <a:ln w="762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5400" b="1" dirty="0" err="1">
                <a:solidFill>
                  <a:schemeClr val="bg1"/>
                </a:solidFill>
              </a:rPr>
              <a:t>Objectives</a:t>
            </a:r>
            <a:endParaRPr lang="de-DE" sz="5400" b="1" dirty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</a:rPr>
              <a:t>Map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of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intact</a:t>
            </a:r>
            <a:r>
              <a:rPr lang="de-DE" sz="3200" dirty="0">
                <a:solidFill>
                  <a:schemeClr val="bg1"/>
                </a:solidFill>
              </a:rPr>
              <a:t> and </a:t>
            </a:r>
            <a:r>
              <a:rPr lang="de-DE" sz="3200" dirty="0" err="1">
                <a:solidFill>
                  <a:schemeClr val="bg1"/>
                </a:solidFill>
              </a:rPr>
              <a:t>degraded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peatland</a:t>
            </a:r>
            <a:r>
              <a:rPr lang="de-DE" sz="3200" dirty="0">
                <a:solidFill>
                  <a:schemeClr val="bg1"/>
                </a:solidFill>
              </a:rPr>
              <a:t> in AT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</a:rPr>
              <a:t>Probability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map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of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unkown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peatland</a:t>
            </a:r>
            <a:endParaRPr lang="de-DE" sz="3200" dirty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</a:rPr>
              <a:t>Map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showing</a:t>
            </a:r>
            <a:r>
              <a:rPr lang="de-DE" sz="3200" dirty="0">
                <a:solidFill>
                  <a:schemeClr val="bg1"/>
                </a:solidFill>
              </a:rPr>
              <a:t> potential </a:t>
            </a:r>
            <a:r>
              <a:rPr lang="de-DE" sz="3200" dirty="0" err="1">
                <a:solidFill>
                  <a:schemeClr val="bg1"/>
                </a:solidFill>
              </a:rPr>
              <a:t>areas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for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restoration</a:t>
            </a:r>
            <a:endParaRPr lang="de-DE" sz="3200" dirty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Survey </a:t>
            </a:r>
            <a:r>
              <a:rPr lang="de-DE" sz="3200" dirty="0" err="1">
                <a:solidFill>
                  <a:schemeClr val="bg1"/>
                </a:solidFill>
              </a:rPr>
              <a:t>methods</a:t>
            </a:r>
            <a:r>
              <a:rPr lang="de-DE" sz="3200" dirty="0">
                <a:solidFill>
                  <a:schemeClr val="bg1"/>
                </a:solidFill>
              </a:rPr>
              <a:t> and </a:t>
            </a:r>
            <a:r>
              <a:rPr lang="de-DE" sz="3200" dirty="0" err="1">
                <a:solidFill>
                  <a:schemeClr val="bg1"/>
                </a:solidFill>
              </a:rPr>
              <a:t>data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entry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for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degraded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peatland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Evaluation </a:t>
            </a:r>
            <a:r>
              <a:rPr lang="de-DE" sz="3200" dirty="0" err="1">
                <a:solidFill>
                  <a:schemeClr val="bg1"/>
                </a:solidFill>
              </a:rPr>
              <a:t>scheme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for</a:t>
            </a:r>
            <a:r>
              <a:rPr lang="de-DE" sz="3200" dirty="0">
                <a:solidFill>
                  <a:schemeClr val="bg1"/>
                </a:solidFill>
              </a:rPr>
              <a:t> an </a:t>
            </a:r>
            <a:r>
              <a:rPr lang="de-DE" sz="3200" dirty="0" err="1">
                <a:solidFill>
                  <a:schemeClr val="bg1"/>
                </a:solidFill>
              </a:rPr>
              <a:t>assessment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of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the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degradation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status</a:t>
            </a:r>
            <a:r>
              <a:rPr lang="de-DE" sz="3200" dirty="0">
                <a:solidFill>
                  <a:schemeClr val="bg1"/>
                </a:solidFill>
              </a:rPr>
              <a:t> and </a:t>
            </a:r>
            <a:r>
              <a:rPr lang="de-DE" sz="3200" dirty="0" err="1">
                <a:solidFill>
                  <a:schemeClr val="bg1"/>
                </a:solidFill>
              </a:rPr>
              <a:t>the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suitability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for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restoration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12" name="Grafik 11" descr="Ein Bild, das draußen, Himmel, Kleidung, Gras enthält.&#10;&#10;Automatisch generierte Beschreibung">
            <a:extLst>
              <a:ext uri="{FF2B5EF4-FFF2-40B4-BE49-F238E27FC236}">
                <a16:creationId xmlns:a16="http://schemas.microsoft.com/office/drawing/2014/main" id="{D9C177CF-FA78-1404-F427-2D8314819F65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3274" b="28563"/>
          <a:stretch/>
        </p:blipFill>
        <p:spPr>
          <a:xfrm>
            <a:off x="1542809" y="34125924"/>
            <a:ext cx="6760859" cy="3308615"/>
          </a:xfrm>
          <a:prstGeom prst="round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1D1FC3C-19BF-D848-9E60-D6AC4C032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335" y="12932962"/>
            <a:ext cx="3137932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62870F3-CAEE-1E9C-EF9F-A4971B5E0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1989" r="5283"/>
          <a:stretch/>
        </p:blipFill>
        <p:spPr bwMode="auto">
          <a:xfrm>
            <a:off x="25561624" y="10636299"/>
            <a:ext cx="2760832" cy="139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5962E6D-E446-C955-365A-5672B645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816" y="16975231"/>
            <a:ext cx="3202451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 descr="Ein Bild, das draußen, Person, Kleidung, Wald enthält.&#10;&#10;Automatisch generierte Beschreibung">
            <a:extLst>
              <a:ext uri="{FF2B5EF4-FFF2-40B4-BE49-F238E27FC236}">
                <a16:creationId xmlns:a16="http://schemas.microsoft.com/office/drawing/2014/main" id="{5E89B1C2-1090-2624-E984-6A2C1387E78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6" t="18973" r="19602" b="535"/>
          <a:stretch/>
        </p:blipFill>
        <p:spPr>
          <a:xfrm>
            <a:off x="25489814" y="20823612"/>
            <a:ext cx="1462900" cy="3053599"/>
          </a:xfrm>
          <a:prstGeom prst="roundRect">
            <a:avLst/>
          </a:prstGeom>
        </p:spPr>
      </p:pic>
      <p:pic>
        <p:nvPicPr>
          <p:cNvPr id="20" name="Grafik 19" descr="Ein Bild, das Gras, draußen, Person, Bienenhaus enthält.&#10;&#10;Automatisch generierte Beschreibung">
            <a:extLst>
              <a:ext uri="{FF2B5EF4-FFF2-40B4-BE49-F238E27FC236}">
                <a16:creationId xmlns:a16="http://schemas.microsoft.com/office/drawing/2014/main" id="{B0FE17C5-70F0-8FEA-63EC-2C3CD9BDC01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5" r="16454"/>
          <a:stretch/>
        </p:blipFill>
        <p:spPr>
          <a:xfrm rot="5400000">
            <a:off x="20897460" y="34376985"/>
            <a:ext cx="3308400" cy="2851926"/>
          </a:xfrm>
          <a:prstGeom prst="roundRect">
            <a:avLst/>
          </a:prstGeom>
        </p:spPr>
      </p:pic>
      <p:pic>
        <p:nvPicPr>
          <p:cNvPr id="23" name="Grafik 22" descr="Ein Bild, das Gras, draußen, Pflanze, Natur enthält.&#10;&#10;Automatisch generierte Beschreibung">
            <a:extLst>
              <a:ext uri="{FF2B5EF4-FFF2-40B4-BE49-F238E27FC236}">
                <a16:creationId xmlns:a16="http://schemas.microsoft.com/office/drawing/2014/main" id="{94FC4A25-D21F-40BE-141E-5CF12A8B0FFD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1" b="22411"/>
          <a:stretch/>
        </p:blipFill>
        <p:spPr>
          <a:xfrm rot="5400000">
            <a:off x="26326679" y="25779653"/>
            <a:ext cx="3052802" cy="1395718"/>
          </a:xfrm>
          <a:prstGeom prst="roundRect">
            <a:avLst/>
          </a:prstGeom>
        </p:spPr>
      </p:pic>
      <p:pic>
        <p:nvPicPr>
          <p:cNvPr id="25" name="Grafik 24" descr="Ein Bild, das Gras, draußen, Halbstrauch, Flora enthält.&#10;&#10;Automatisch generierte Beschreibung">
            <a:extLst>
              <a:ext uri="{FF2B5EF4-FFF2-40B4-BE49-F238E27FC236}">
                <a16:creationId xmlns:a16="http://schemas.microsoft.com/office/drawing/2014/main" id="{ED1E5A3E-EF5C-4349-B5C7-EE13289D13F7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" r="695" b="-2260"/>
          <a:stretch/>
        </p:blipFill>
        <p:spPr>
          <a:xfrm>
            <a:off x="25569176" y="29622356"/>
            <a:ext cx="2830571" cy="2327418"/>
          </a:xfrm>
          <a:prstGeom prst="round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CD91E19B-5FFE-0CE1-6D8E-870ADBD0C5E0}"/>
              </a:ext>
            </a:extLst>
          </p:cNvPr>
          <p:cNvSpPr/>
          <p:nvPr/>
        </p:nvSpPr>
        <p:spPr>
          <a:xfrm>
            <a:off x="1427174" y="7765227"/>
            <a:ext cx="27418363" cy="227814"/>
          </a:xfrm>
          <a:prstGeom prst="rect">
            <a:avLst/>
          </a:prstGeom>
          <a:solidFill>
            <a:srgbClr val="502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EF38658-0417-DF2A-4B09-30C9D2884000}"/>
              </a:ext>
            </a:extLst>
          </p:cNvPr>
          <p:cNvSpPr/>
          <p:nvPr/>
        </p:nvSpPr>
        <p:spPr>
          <a:xfrm>
            <a:off x="1427174" y="37658901"/>
            <a:ext cx="27523439" cy="72000"/>
          </a:xfrm>
          <a:prstGeom prst="rect">
            <a:avLst/>
          </a:prstGeom>
          <a:solidFill>
            <a:srgbClr val="502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 descr="Ein Bild, das draußen, Person, Pflanze, Füße enthält.&#10;&#10;Automatisch generierte Beschreibung">
            <a:extLst>
              <a:ext uri="{FF2B5EF4-FFF2-40B4-BE49-F238E27FC236}">
                <a16:creationId xmlns:a16="http://schemas.microsoft.com/office/drawing/2014/main" id="{E05C97BD-E732-8D11-FC05-2D4FF4431CA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26514" r="27292" b="26209"/>
          <a:stretch/>
        </p:blipFill>
        <p:spPr>
          <a:xfrm rot="5400000">
            <a:off x="26225660" y="34923128"/>
            <a:ext cx="3308400" cy="1618813"/>
          </a:xfrm>
          <a:prstGeom prst="roundRect">
            <a:avLst/>
          </a:prstGeom>
        </p:spPr>
      </p:pic>
      <p:pic>
        <p:nvPicPr>
          <p:cNvPr id="41" name="Grafik 40" descr="Ein Bild, das draußen, Gras, Himmel, Baum enthält.&#10;&#10;Automatisch generierte Beschreibung">
            <a:extLst>
              <a:ext uri="{FF2B5EF4-FFF2-40B4-BE49-F238E27FC236}">
                <a16:creationId xmlns:a16="http://schemas.microsoft.com/office/drawing/2014/main" id="{EC4BB007-D016-767B-175C-B650135B287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22546" r="21229" b="33999"/>
          <a:stretch/>
        </p:blipFill>
        <p:spPr>
          <a:xfrm rot="5400000">
            <a:off x="26314585" y="21640059"/>
            <a:ext cx="3052800" cy="1419907"/>
          </a:xfrm>
          <a:prstGeom prst="roundRect">
            <a:avLst/>
          </a:prstGeom>
        </p:spPr>
      </p:pic>
      <p:pic>
        <p:nvPicPr>
          <p:cNvPr id="42" name="Grafik 41" descr="Ein Bild, das draußen, Baum, Landpflanze, Samenpflanze enthält.&#10;&#10;Automatisch generierte Beschreibung">
            <a:extLst>
              <a:ext uri="{FF2B5EF4-FFF2-40B4-BE49-F238E27FC236}">
                <a16:creationId xmlns:a16="http://schemas.microsoft.com/office/drawing/2014/main" id="{60026FC7-6CBD-B716-9776-8C56232C907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705" y="34125924"/>
            <a:ext cx="2481300" cy="3308400"/>
          </a:xfrm>
          <a:prstGeom prst="roundRect">
            <a:avLst/>
          </a:prstGeom>
        </p:spPr>
      </p:pic>
      <p:pic>
        <p:nvPicPr>
          <p:cNvPr id="45" name="Grafik 44" descr="Ein Bild, das Person, draußen, Hand, Gras enthält.&#10;&#10;Automatisch generierte Beschreibung">
            <a:extLst>
              <a:ext uri="{FF2B5EF4-FFF2-40B4-BE49-F238E27FC236}">
                <a16:creationId xmlns:a16="http://schemas.microsoft.com/office/drawing/2014/main" id="{D11BA0EC-F580-2C46-A0F8-275C79EAF1B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71223" y="34512034"/>
            <a:ext cx="3308400" cy="2481299"/>
          </a:xfrm>
          <a:prstGeom prst="roundRect">
            <a:avLst/>
          </a:prstGeom>
        </p:spPr>
      </p:pic>
      <p:pic>
        <p:nvPicPr>
          <p:cNvPr id="62" name="Grafik 61" descr="Ein Bild, das Gras, draußen, Pflanze, Person enthält.&#10;&#10;Automatisch generierte Beschreibung">
            <a:extLst>
              <a:ext uri="{FF2B5EF4-FFF2-40B4-BE49-F238E27FC236}">
                <a16:creationId xmlns:a16="http://schemas.microsoft.com/office/drawing/2014/main" id="{DD443DEE-BC6C-F072-EF56-7E43D3B7556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37284" b="11845"/>
          <a:stretch/>
        </p:blipFill>
        <p:spPr>
          <a:xfrm>
            <a:off x="8545663" y="34148534"/>
            <a:ext cx="7533114" cy="3308614"/>
          </a:xfrm>
          <a:prstGeom prst="roundRect">
            <a:avLst/>
          </a:prstGeom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1A7232F4-225E-52E4-EFC1-D694EC0CE67C}"/>
              </a:ext>
            </a:extLst>
          </p:cNvPr>
          <p:cNvSpPr txBox="1"/>
          <p:nvPr/>
        </p:nvSpPr>
        <p:spPr>
          <a:xfrm>
            <a:off x="16078777" y="8860268"/>
            <a:ext cx="6946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/>
              <a:t>Method</a:t>
            </a:r>
          </a:p>
        </p:txBody>
      </p:sp>
      <p:sp>
        <p:nvSpPr>
          <p:cNvPr id="67" name="Pfeil: nach unten 66">
            <a:extLst>
              <a:ext uri="{FF2B5EF4-FFF2-40B4-BE49-F238E27FC236}">
                <a16:creationId xmlns:a16="http://schemas.microsoft.com/office/drawing/2014/main" id="{BA40BF52-4B34-DD7C-3675-9064B2598C9F}"/>
              </a:ext>
            </a:extLst>
          </p:cNvPr>
          <p:cNvSpPr/>
          <p:nvPr/>
        </p:nvSpPr>
        <p:spPr>
          <a:xfrm>
            <a:off x="26766073" y="15186130"/>
            <a:ext cx="1224720" cy="1134528"/>
          </a:xfrm>
          <a:prstGeom prst="downArrow">
            <a:avLst/>
          </a:prstGeom>
          <a:solidFill>
            <a:srgbClr val="502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2" name="Grafik 71" descr="Ein Bild, das Gras, draußen, Person, See enthält.&#10;&#10;Automatisch generierte Beschreibung">
            <a:extLst>
              <a:ext uri="{FF2B5EF4-FFF2-40B4-BE49-F238E27FC236}">
                <a16:creationId xmlns:a16="http://schemas.microsoft.com/office/drawing/2014/main" id="{26C5B3CA-A356-706F-084A-4CE5BE025EA2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17316" b="23999"/>
          <a:stretch/>
        </p:blipFill>
        <p:spPr>
          <a:xfrm rot="5400000">
            <a:off x="24697232" y="25792297"/>
            <a:ext cx="3053597" cy="1405456"/>
          </a:xfrm>
          <a:prstGeom prst="roundRect">
            <a:avLst/>
          </a:prstGeom>
        </p:spPr>
      </p:pic>
      <p:pic>
        <p:nvPicPr>
          <p:cNvPr id="74" name="Grafik 73" descr="Ein Bild, das Gras, draußen, Pflanze, lila enthält.&#10;&#10;Automatisch generierte Beschreibung">
            <a:extLst>
              <a:ext uri="{FF2B5EF4-FFF2-40B4-BE49-F238E27FC236}">
                <a16:creationId xmlns:a16="http://schemas.microsoft.com/office/drawing/2014/main" id="{E03E406B-6818-BD5E-AE78-26FFA98F148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5122"/>
          <a:stretch/>
        </p:blipFill>
        <p:spPr>
          <a:xfrm rot="5400000">
            <a:off x="18277402" y="34893178"/>
            <a:ext cx="3308615" cy="1773677"/>
          </a:xfrm>
          <a:prstGeom prst="roundRect">
            <a:avLst/>
          </a:prstGeom>
        </p:spPr>
      </p:pic>
      <p:sp>
        <p:nvSpPr>
          <p:cNvPr id="75" name="Pfeil: Chevron 74">
            <a:extLst>
              <a:ext uri="{FF2B5EF4-FFF2-40B4-BE49-F238E27FC236}">
                <a16:creationId xmlns:a16="http://schemas.microsoft.com/office/drawing/2014/main" id="{A5A4EE7A-1827-9A38-8CAE-1091EA42325E}"/>
              </a:ext>
            </a:extLst>
          </p:cNvPr>
          <p:cNvSpPr/>
          <p:nvPr/>
        </p:nvSpPr>
        <p:spPr>
          <a:xfrm rot="5400000">
            <a:off x="10065834" y="11206078"/>
            <a:ext cx="5656324" cy="3553560"/>
          </a:xfrm>
          <a:prstGeom prst="chevron">
            <a:avLst>
              <a:gd name="adj" fmla="val 2212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6" name="Freihandform: Form 75">
            <a:extLst>
              <a:ext uri="{FF2B5EF4-FFF2-40B4-BE49-F238E27FC236}">
                <a16:creationId xmlns:a16="http://schemas.microsoft.com/office/drawing/2014/main" id="{81EC840E-F586-DC58-93C9-FD4795C56515}"/>
              </a:ext>
            </a:extLst>
          </p:cNvPr>
          <p:cNvSpPr/>
          <p:nvPr/>
        </p:nvSpPr>
        <p:spPr>
          <a:xfrm>
            <a:off x="14670777" y="10189419"/>
            <a:ext cx="10622063" cy="4822176"/>
          </a:xfrm>
          <a:custGeom>
            <a:avLst/>
            <a:gdLst>
              <a:gd name="connsiteX0" fmla="*/ 803712 w 4822176"/>
              <a:gd name="connsiteY0" fmla="*/ 0 h 11802180"/>
              <a:gd name="connsiteX1" fmla="*/ 4018464 w 4822176"/>
              <a:gd name="connsiteY1" fmla="*/ 0 h 11802180"/>
              <a:gd name="connsiteX2" fmla="*/ 4822176 w 4822176"/>
              <a:gd name="connsiteY2" fmla="*/ 803712 h 11802180"/>
              <a:gd name="connsiteX3" fmla="*/ 4822176 w 4822176"/>
              <a:gd name="connsiteY3" fmla="*/ 11802180 h 11802180"/>
              <a:gd name="connsiteX4" fmla="*/ 4822176 w 4822176"/>
              <a:gd name="connsiteY4" fmla="*/ 11802180 h 11802180"/>
              <a:gd name="connsiteX5" fmla="*/ 0 w 4822176"/>
              <a:gd name="connsiteY5" fmla="*/ 11802180 h 11802180"/>
              <a:gd name="connsiteX6" fmla="*/ 0 w 4822176"/>
              <a:gd name="connsiteY6" fmla="*/ 11802180 h 11802180"/>
              <a:gd name="connsiteX7" fmla="*/ 0 w 4822176"/>
              <a:gd name="connsiteY7" fmla="*/ 803712 h 11802180"/>
              <a:gd name="connsiteX8" fmla="*/ 803712 w 4822176"/>
              <a:gd name="connsiteY8" fmla="*/ 0 h 1180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2176" h="11802180">
                <a:moveTo>
                  <a:pt x="4822176" y="1967070"/>
                </a:moveTo>
                <a:lnTo>
                  <a:pt x="4822176" y="9835110"/>
                </a:lnTo>
                <a:cubicBezTo>
                  <a:pt x="4822176" y="10921492"/>
                  <a:pt x="4675154" y="11802179"/>
                  <a:pt x="4493793" y="11802179"/>
                </a:cubicBezTo>
                <a:lnTo>
                  <a:pt x="0" y="11802179"/>
                </a:lnTo>
                <a:lnTo>
                  <a:pt x="0" y="11802179"/>
                </a:lnTo>
                <a:lnTo>
                  <a:pt x="0" y="1"/>
                </a:lnTo>
                <a:lnTo>
                  <a:pt x="0" y="1"/>
                </a:lnTo>
                <a:lnTo>
                  <a:pt x="4493793" y="1"/>
                </a:lnTo>
                <a:cubicBezTo>
                  <a:pt x="4675154" y="1"/>
                  <a:pt x="4822176" y="880688"/>
                  <a:pt x="4822176" y="19670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5" tIns="255718" rIns="255718" bIns="255720" numCol="1" spcCol="1270" anchor="ctr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b="1" kern="1200" dirty="0" err="1"/>
              <a:t>Collect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existing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information</a:t>
            </a:r>
            <a:endParaRPr lang="de-DE" sz="3200" b="1" kern="1200" dirty="0">
              <a:solidFill>
                <a:schemeClr val="tx1"/>
              </a:solidFill>
            </a:endParaRPr>
          </a:p>
          <a:p>
            <a:pPr marL="571500" lvl="2" indent="-285750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kern="1200" dirty="0">
                <a:solidFill>
                  <a:schemeClr val="tx1"/>
                </a:solidFill>
              </a:rPr>
              <a:t>Maps  (e.g. </a:t>
            </a:r>
            <a:r>
              <a:rPr lang="de-DE" sz="3200" kern="1200" dirty="0" err="1">
                <a:solidFill>
                  <a:schemeClr val="tx1"/>
                </a:solidFill>
              </a:rPr>
              <a:t>eBOD</a:t>
            </a:r>
            <a:r>
              <a:rPr lang="de-DE" sz="3200" kern="1200" dirty="0">
                <a:solidFill>
                  <a:schemeClr val="tx1"/>
                </a:solidFill>
              </a:rPr>
              <a:t>, </a:t>
            </a:r>
            <a:r>
              <a:rPr lang="de-DE" sz="3200" kern="1200" dirty="0" err="1">
                <a:solidFill>
                  <a:schemeClr val="tx1"/>
                </a:solidFill>
              </a:rPr>
              <a:t>organic</a:t>
            </a:r>
            <a:r>
              <a:rPr lang="de-DE" sz="3200" kern="1200" dirty="0">
                <a:solidFill>
                  <a:schemeClr val="tx1"/>
                </a:solidFill>
              </a:rPr>
              <a:t> </a:t>
            </a:r>
            <a:r>
              <a:rPr lang="de-DE" sz="3200" kern="1200" dirty="0" err="1">
                <a:solidFill>
                  <a:schemeClr val="tx1"/>
                </a:solidFill>
              </a:rPr>
              <a:t>soils</a:t>
            </a:r>
            <a:r>
              <a:rPr lang="de-DE" sz="3200" kern="1200" dirty="0">
                <a:solidFill>
                  <a:schemeClr val="tx1"/>
                </a:solidFill>
              </a:rPr>
              <a:t> </a:t>
            </a:r>
            <a:r>
              <a:rPr lang="de-DE" sz="3200" kern="1200" dirty="0" err="1">
                <a:solidFill>
                  <a:schemeClr val="tx1"/>
                </a:solidFill>
              </a:rPr>
              <a:t>of</a:t>
            </a:r>
            <a:r>
              <a:rPr lang="de-DE" sz="3200" kern="1200" dirty="0">
                <a:solidFill>
                  <a:schemeClr val="tx1"/>
                </a:solidFill>
              </a:rPr>
              <a:t> GHG </a:t>
            </a:r>
            <a:r>
              <a:rPr lang="de-DE" sz="3200" kern="1200" dirty="0" err="1">
                <a:solidFill>
                  <a:schemeClr val="tx1"/>
                </a:solidFill>
              </a:rPr>
              <a:t>survey</a:t>
            </a:r>
            <a:r>
              <a:rPr lang="de-DE" sz="3200" kern="1200" dirty="0">
                <a:solidFill>
                  <a:schemeClr val="tx1"/>
                </a:solidFill>
              </a:rPr>
              <a:t>, </a:t>
            </a:r>
            <a:r>
              <a:rPr lang="de-DE" sz="3200" kern="1200" dirty="0" err="1">
                <a:solidFill>
                  <a:schemeClr val="tx1"/>
                </a:solidFill>
              </a:rPr>
              <a:t>soil</a:t>
            </a:r>
            <a:r>
              <a:rPr lang="de-DE" sz="3200" kern="1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survey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of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the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ministery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for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finances</a:t>
            </a:r>
            <a:r>
              <a:rPr lang="de-DE" sz="3200" kern="1200" dirty="0">
                <a:solidFill>
                  <a:schemeClr val="tx1"/>
                </a:solidFill>
              </a:rPr>
              <a:t>, Moorschutzkatalog, </a:t>
            </a:r>
            <a:r>
              <a:rPr lang="de-DE" sz="3200" kern="1200" dirty="0" err="1">
                <a:solidFill>
                  <a:schemeClr val="tx1"/>
                </a:solidFill>
              </a:rPr>
              <a:t>drainage</a:t>
            </a:r>
            <a:r>
              <a:rPr lang="de-DE" sz="3200" kern="1200" dirty="0">
                <a:solidFill>
                  <a:schemeClr val="tx1"/>
                </a:solidFill>
              </a:rPr>
              <a:t> </a:t>
            </a:r>
            <a:r>
              <a:rPr lang="de-DE" sz="3200" kern="1200" dirty="0" err="1">
                <a:solidFill>
                  <a:schemeClr val="tx1"/>
                </a:solidFill>
              </a:rPr>
              <a:t>systems</a:t>
            </a:r>
            <a:r>
              <a:rPr lang="de-DE" sz="3200" kern="1200" dirty="0">
                <a:solidFill>
                  <a:schemeClr val="tx1"/>
                </a:solidFill>
              </a:rPr>
              <a:t>)</a:t>
            </a:r>
          </a:p>
          <a:p>
            <a:pPr marL="571500" lvl="2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kern="1200" dirty="0">
                <a:solidFill>
                  <a:schemeClr val="tx1"/>
                </a:solidFill>
              </a:rPr>
              <a:t>Point </a:t>
            </a:r>
            <a:r>
              <a:rPr lang="de-DE" sz="3200" kern="1200" dirty="0" err="1">
                <a:solidFill>
                  <a:schemeClr val="tx1"/>
                </a:solidFill>
              </a:rPr>
              <a:t>data</a:t>
            </a:r>
            <a:r>
              <a:rPr lang="de-DE" sz="3200" kern="1200" dirty="0">
                <a:solidFill>
                  <a:schemeClr val="tx1"/>
                </a:solidFill>
              </a:rPr>
              <a:t> </a:t>
            </a:r>
            <a:r>
              <a:rPr lang="de-DE" sz="3200" kern="1200" dirty="0" err="1">
                <a:solidFill>
                  <a:schemeClr val="tx1"/>
                </a:solidFill>
              </a:rPr>
              <a:t>from</a:t>
            </a:r>
            <a:r>
              <a:rPr lang="de-DE" sz="3200" kern="1200" dirty="0">
                <a:solidFill>
                  <a:schemeClr val="tx1"/>
                </a:solidFill>
              </a:rPr>
              <a:t> </a:t>
            </a:r>
            <a:r>
              <a:rPr lang="de-DE" sz="3200" kern="1200" dirty="0" err="1">
                <a:solidFill>
                  <a:schemeClr val="tx1"/>
                </a:solidFill>
              </a:rPr>
              <a:t>projects</a:t>
            </a:r>
            <a:r>
              <a:rPr lang="de-DE" sz="3200" kern="1200" dirty="0">
                <a:solidFill>
                  <a:schemeClr val="tx1"/>
                </a:solidFill>
              </a:rPr>
              <a:t> (</a:t>
            </a:r>
            <a:r>
              <a:rPr lang="de-DE" sz="3200" kern="1200" dirty="0" err="1">
                <a:solidFill>
                  <a:schemeClr val="tx1"/>
                </a:solidFill>
              </a:rPr>
              <a:t>for</a:t>
            </a:r>
            <a:r>
              <a:rPr lang="de-DE" sz="3200" kern="1200" dirty="0">
                <a:solidFill>
                  <a:schemeClr val="tx1"/>
                </a:solidFill>
              </a:rPr>
              <a:t> </a:t>
            </a:r>
            <a:r>
              <a:rPr lang="de-DE" sz="3200" kern="1200" dirty="0" err="1">
                <a:solidFill>
                  <a:schemeClr val="tx1"/>
                </a:solidFill>
              </a:rPr>
              <a:t>better</a:t>
            </a:r>
            <a:r>
              <a:rPr lang="de-DE" sz="3200" kern="1200" dirty="0">
                <a:solidFill>
                  <a:schemeClr val="tx1"/>
                </a:solidFill>
              </a:rPr>
              <a:t> </a:t>
            </a:r>
            <a:r>
              <a:rPr lang="de-DE" sz="3200" kern="1200" dirty="0" err="1">
                <a:solidFill>
                  <a:schemeClr val="tx1"/>
                </a:solidFill>
              </a:rPr>
              <a:t>description</a:t>
            </a:r>
            <a:r>
              <a:rPr lang="de-DE" sz="3200" kern="1200" dirty="0">
                <a:solidFill>
                  <a:schemeClr val="tx1"/>
                </a:solidFill>
              </a:rPr>
              <a:t> and </a:t>
            </a:r>
            <a:r>
              <a:rPr lang="de-DE" sz="3200" kern="1200" dirty="0" err="1">
                <a:solidFill>
                  <a:schemeClr val="tx1"/>
                </a:solidFill>
              </a:rPr>
              <a:t>delineation</a:t>
            </a:r>
            <a:r>
              <a:rPr lang="de-DE" sz="3200" kern="1200" dirty="0">
                <a:solidFill>
                  <a:schemeClr val="tx1"/>
                </a:solidFill>
              </a:rPr>
              <a:t> </a:t>
            </a:r>
            <a:r>
              <a:rPr lang="de-DE" sz="3200" kern="1200" dirty="0" err="1">
                <a:solidFill>
                  <a:schemeClr val="tx1"/>
                </a:solidFill>
              </a:rPr>
              <a:t>of</a:t>
            </a:r>
            <a:r>
              <a:rPr lang="de-DE" sz="3200" kern="1200" dirty="0">
                <a:solidFill>
                  <a:schemeClr val="tx1"/>
                </a:solidFill>
              </a:rPr>
              <a:t> </a:t>
            </a:r>
            <a:r>
              <a:rPr lang="de-DE" sz="3200" kern="1200" dirty="0" err="1">
                <a:solidFill>
                  <a:schemeClr val="tx1"/>
                </a:solidFill>
              </a:rPr>
              <a:t>peatlands</a:t>
            </a:r>
            <a:r>
              <a:rPr lang="de-DE" sz="3200" kern="1200" dirty="0">
                <a:solidFill>
                  <a:schemeClr val="tx1"/>
                </a:solidFill>
              </a:rPr>
              <a:t>, </a:t>
            </a:r>
            <a:r>
              <a:rPr lang="de-DE" sz="3200" kern="1200" dirty="0" err="1">
                <a:solidFill>
                  <a:schemeClr val="tx1"/>
                </a:solidFill>
              </a:rPr>
              <a:t>PeatGovA</a:t>
            </a:r>
            <a:r>
              <a:rPr lang="de-DE" sz="3200" kern="1200" dirty="0">
                <a:solidFill>
                  <a:schemeClr val="tx1"/>
                </a:solidFill>
              </a:rPr>
              <a:t>., LUCASSAII, </a:t>
            </a:r>
            <a:r>
              <a:rPr lang="de-DE" sz="3200" kern="1200" dirty="0" err="1">
                <a:solidFill>
                  <a:schemeClr val="tx1"/>
                </a:solidFill>
              </a:rPr>
              <a:t>Wiederherst.d.Biodiv</a:t>
            </a:r>
            <a:r>
              <a:rPr lang="de-DE" sz="3200" kern="1200" dirty="0">
                <a:solidFill>
                  <a:schemeClr val="tx1"/>
                </a:solidFill>
              </a:rPr>
              <a:t>, in Mooren, </a:t>
            </a:r>
            <a:r>
              <a:rPr lang="de-DE" sz="3200" dirty="0" err="1">
                <a:solidFill>
                  <a:schemeClr val="tx1"/>
                </a:solidFill>
              </a:rPr>
              <a:t>Forsite</a:t>
            </a:r>
            <a:r>
              <a:rPr lang="de-DE" sz="3200" kern="1200" dirty="0">
                <a:solidFill>
                  <a:schemeClr val="tx1"/>
                </a:solidFill>
              </a:rPr>
              <a:t>, BORIS,…)</a:t>
            </a: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b="1" kern="1200" dirty="0">
                <a:solidFill>
                  <a:schemeClr val="tx1"/>
                </a:solidFill>
              </a:rPr>
              <a:t>Find and </a:t>
            </a:r>
            <a:r>
              <a:rPr lang="de-DE" sz="3200" b="1" kern="1200" dirty="0" err="1">
                <a:solidFill>
                  <a:schemeClr val="tx1"/>
                </a:solidFill>
              </a:rPr>
              <a:t>evaluate</a:t>
            </a:r>
            <a:r>
              <a:rPr lang="de-DE" sz="3200" b="1" kern="1200" dirty="0">
                <a:solidFill>
                  <a:schemeClr val="tx1"/>
                </a:solidFill>
              </a:rPr>
              <a:t> remote </a:t>
            </a:r>
            <a:r>
              <a:rPr lang="de-DE" sz="3200" b="1" kern="1200" dirty="0" err="1">
                <a:solidFill>
                  <a:schemeClr val="tx1"/>
                </a:solidFill>
              </a:rPr>
              <a:t>sensing</a:t>
            </a:r>
            <a:r>
              <a:rPr lang="de-DE" sz="3200" b="1" kern="1200" dirty="0">
                <a:solidFill>
                  <a:schemeClr val="tx1"/>
                </a:solidFill>
              </a:rPr>
              <a:t> </a:t>
            </a:r>
            <a:r>
              <a:rPr lang="de-DE" sz="3200" b="1" kern="1200" dirty="0" err="1">
                <a:solidFill>
                  <a:schemeClr val="tx1"/>
                </a:solidFill>
              </a:rPr>
              <a:t>data</a:t>
            </a:r>
            <a:r>
              <a:rPr lang="de-DE" sz="3200" b="1" kern="1200" dirty="0">
                <a:solidFill>
                  <a:schemeClr val="tx1"/>
                </a:solidFill>
              </a:rPr>
              <a:t> </a:t>
            </a:r>
            <a:r>
              <a:rPr lang="de-DE" sz="3200" b="1" kern="1200" dirty="0" err="1">
                <a:solidFill>
                  <a:schemeClr val="tx1"/>
                </a:solidFill>
              </a:rPr>
              <a:t>as</a:t>
            </a:r>
            <a:r>
              <a:rPr lang="de-DE" sz="3200" b="1" kern="1200" dirty="0">
                <a:solidFill>
                  <a:schemeClr val="tx1"/>
                </a:solidFill>
              </a:rPr>
              <a:t> </a:t>
            </a:r>
            <a:r>
              <a:rPr lang="de-DE" sz="3200" b="1" kern="1200" dirty="0" err="1">
                <a:solidFill>
                  <a:schemeClr val="tx1"/>
                </a:solidFill>
              </a:rPr>
              <a:t>predictor</a:t>
            </a:r>
            <a:r>
              <a:rPr lang="de-DE" sz="3200" b="1" kern="1200" dirty="0">
                <a:solidFill>
                  <a:schemeClr val="tx1"/>
                </a:solidFill>
              </a:rPr>
              <a:t> variables </a:t>
            </a:r>
            <a:r>
              <a:rPr lang="de-DE" sz="3200" kern="1200" dirty="0">
                <a:solidFill>
                  <a:schemeClr val="tx1"/>
                </a:solidFill>
              </a:rPr>
              <a:t>(e.g. </a:t>
            </a:r>
            <a:r>
              <a:rPr lang="de-DE" sz="3200" kern="1200" dirty="0" err="1">
                <a:solidFill>
                  <a:schemeClr val="tx1"/>
                </a:solidFill>
              </a:rPr>
              <a:t>climate</a:t>
            </a:r>
            <a:r>
              <a:rPr lang="de-DE" sz="3200" kern="1200" dirty="0">
                <a:solidFill>
                  <a:schemeClr val="tx1"/>
                </a:solidFill>
              </a:rPr>
              <a:t>, </a:t>
            </a:r>
            <a:r>
              <a:rPr lang="de-DE" sz="3200" kern="1200" dirty="0" err="1">
                <a:solidFill>
                  <a:schemeClr val="tx1"/>
                </a:solidFill>
              </a:rPr>
              <a:t>vegetation</a:t>
            </a:r>
            <a:r>
              <a:rPr lang="de-DE" sz="3200" kern="1200" dirty="0">
                <a:solidFill>
                  <a:schemeClr val="tx1"/>
                </a:solidFill>
              </a:rPr>
              <a:t>, </a:t>
            </a:r>
            <a:r>
              <a:rPr lang="de-DE" sz="3200" kern="1200" dirty="0" err="1">
                <a:solidFill>
                  <a:schemeClr val="tx1"/>
                </a:solidFill>
              </a:rPr>
              <a:t>hydrology</a:t>
            </a:r>
            <a:r>
              <a:rPr lang="de-DE" sz="3200" kern="1200" dirty="0">
                <a:solidFill>
                  <a:schemeClr val="tx1"/>
                </a:solidFill>
              </a:rPr>
              <a:t>, </a:t>
            </a:r>
            <a:r>
              <a:rPr lang="de-DE" sz="3200" dirty="0" err="1">
                <a:solidFill>
                  <a:schemeClr val="tx1"/>
                </a:solidFill>
              </a:rPr>
              <a:t>topography</a:t>
            </a:r>
            <a:r>
              <a:rPr lang="de-DE" sz="3200" kern="1200" dirty="0">
                <a:solidFill>
                  <a:schemeClr val="tx1"/>
                </a:solidFill>
              </a:rPr>
              <a:t>, </a:t>
            </a:r>
            <a:r>
              <a:rPr lang="de-DE" sz="3200" kern="1200" dirty="0" err="1">
                <a:solidFill>
                  <a:schemeClr val="tx1"/>
                </a:solidFill>
              </a:rPr>
              <a:t>parent</a:t>
            </a:r>
            <a:r>
              <a:rPr lang="de-DE" sz="3200" kern="1200" dirty="0">
                <a:solidFill>
                  <a:schemeClr val="tx1"/>
                </a:solidFill>
              </a:rPr>
              <a:t> material)</a:t>
            </a:r>
          </a:p>
        </p:txBody>
      </p:sp>
      <p:sp>
        <p:nvSpPr>
          <p:cNvPr id="77" name="Freihandform: Form 76">
            <a:extLst>
              <a:ext uri="{FF2B5EF4-FFF2-40B4-BE49-F238E27FC236}">
                <a16:creationId xmlns:a16="http://schemas.microsoft.com/office/drawing/2014/main" id="{41BE5B18-3C24-A365-1684-121B2C09B93E}"/>
              </a:ext>
            </a:extLst>
          </p:cNvPr>
          <p:cNvSpPr/>
          <p:nvPr/>
        </p:nvSpPr>
        <p:spPr>
          <a:xfrm>
            <a:off x="14653313" y="15482871"/>
            <a:ext cx="10639527" cy="4822176"/>
          </a:xfrm>
          <a:custGeom>
            <a:avLst/>
            <a:gdLst>
              <a:gd name="connsiteX0" fmla="*/ 803712 w 4822176"/>
              <a:gd name="connsiteY0" fmla="*/ 0 h 11802180"/>
              <a:gd name="connsiteX1" fmla="*/ 4018464 w 4822176"/>
              <a:gd name="connsiteY1" fmla="*/ 0 h 11802180"/>
              <a:gd name="connsiteX2" fmla="*/ 4822176 w 4822176"/>
              <a:gd name="connsiteY2" fmla="*/ 803712 h 11802180"/>
              <a:gd name="connsiteX3" fmla="*/ 4822176 w 4822176"/>
              <a:gd name="connsiteY3" fmla="*/ 11802180 h 11802180"/>
              <a:gd name="connsiteX4" fmla="*/ 4822176 w 4822176"/>
              <a:gd name="connsiteY4" fmla="*/ 11802180 h 11802180"/>
              <a:gd name="connsiteX5" fmla="*/ 0 w 4822176"/>
              <a:gd name="connsiteY5" fmla="*/ 11802180 h 11802180"/>
              <a:gd name="connsiteX6" fmla="*/ 0 w 4822176"/>
              <a:gd name="connsiteY6" fmla="*/ 11802180 h 11802180"/>
              <a:gd name="connsiteX7" fmla="*/ 0 w 4822176"/>
              <a:gd name="connsiteY7" fmla="*/ 803712 h 11802180"/>
              <a:gd name="connsiteX8" fmla="*/ 803712 w 4822176"/>
              <a:gd name="connsiteY8" fmla="*/ 0 h 1180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2176" h="11802180">
                <a:moveTo>
                  <a:pt x="4822176" y="1967070"/>
                </a:moveTo>
                <a:lnTo>
                  <a:pt x="4822176" y="9835110"/>
                </a:lnTo>
                <a:cubicBezTo>
                  <a:pt x="4822176" y="10921492"/>
                  <a:pt x="4675154" y="11802179"/>
                  <a:pt x="4493793" y="11802179"/>
                </a:cubicBezTo>
                <a:lnTo>
                  <a:pt x="0" y="11802179"/>
                </a:lnTo>
                <a:lnTo>
                  <a:pt x="0" y="11802179"/>
                </a:lnTo>
                <a:lnTo>
                  <a:pt x="0" y="1"/>
                </a:lnTo>
                <a:lnTo>
                  <a:pt x="0" y="1"/>
                </a:lnTo>
                <a:lnTo>
                  <a:pt x="4493793" y="1"/>
                </a:lnTo>
                <a:cubicBezTo>
                  <a:pt x="4675154" y="1"/>
                  <a:pt x="4822176" y="880688"/>
                  <a:pt x="4822176" y="19670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5028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5" tIns="255718" rIns="255718" bIns="255720" numCol="1" spcCol="1270" anchor="ctr" anchorCtr="0">
            <a:noAutofit/>
          </a:bodyPr>
          <a:lstStyle/>
          <a:p>
            <a:pPr marL="114300" lvl="1" indent="-285750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b="1" dirty="0" err="1"/>
              <a:t>Species</a:t>
            </a:r>
            <a:r>
              <a:rPr lang="de-DE" sz="3200" b="1" dirty="0"/>
              <a:t> Distribution Modelling/</a:t>
            </a:r>
            <a:r>
              <a:rPr lang="de-DE" sz="3200" b="1" dirty="0" err="1"/>
              <a:t>Environmetal</a:t>
            </a:r>
            <a:r>
              <a:rPr lang="de-DE" sz="3200" b="1" dirty="0"/>
              <a:t> </a:t>
            </a:r>
            <a:r>
              <a:rPr lang="de-DE" sz="3200" b="1" dirty="0" err="1"/>
              <a:t>Niche</a:t>
            </a:r>
            <a:r>
              <a:rPr lang="de-DE" sz="3200" b="1" dirty="0"/>
              <a:t> Modelling</a:t>
            </a:r>
          </a:p>
          <a:p>
            <a:pPr marL="571500" lvl="2" indent="-285750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/>
              <a:t>Machine </a:t>
            </a:r>
            <a:r>
              <a:rPr lang="de-DE" sz="3200" dirty="0" err="1"/>
              <a:t>learning</a:t>
            </a:r>
            <a:r>
              <a:rPr lang="de-DE" sz="3200" dirty="0"/>
              <a:t> </a:t>
            </a:r>
            <a:r>
              <a:rPr lang="de-DE" sz="3200" dirty="0" err="1"/>
              <a:t>models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fens</a:t>
            </a:r>
            <a:r>
              <a:rPr lang="de-DE" sz="3200" dirty="0"/>
              <a:t>, </a:t>
            </a:r>
            <a:r>
              <a:rPr lang="de-DE" sz="3200" dirty="0" err="1"/>
              <a:t>transition</a:t>
            </a:r>
            <a:r>
              <a:rPr lang="de-DE" sz="3200" dirty="0"/>
              <a:t> </a:t>
            </a:r>
            <a:r>
              <a:rPr lang="de-DE" sz="3200" dirty="0" err="1"/>
              <a:t>mires</a:t>
            </a:r>
            <a:r>
              <a:rPr lang="de-DE" sz="3200" dirty="0"/>
              <a:t>, bogs, </a:t>
            </a:r>
            <a:r>
              <a:rPr lang="de-DE" sz="3200" dirty="0" err="1"/>
              <a:t>Anmoors</a:t>
            </a:r>
            <a:r>
              <a:rPr lang="de-DE" sz="3200" dirty="0"/>
              <a:t>, </a:t>
            </a:r>
            <a:r>
              <a:rPr lang="de-DE" sz="3200" dirty="0" err="1"/>
              <a:t>other</a:t>
            </a:r>
            <a:r>
              <a:rPr lang="de-DE" sz="3200" dirty="0"/>
              <a:t> </a:t>
            </a:r>
            <a:r>
              <a:rPr lang="de-DE" sz="3200" dirty="0" err="1"/>
              <a:t>peatland</a:t>
            </a:r>
            <a:r>
              <a:rPr lang="de-DE" sz="3200" dirty="0"/>
              <a:t>, </a:t>
            </a:r>
            <a:r>
              <a:rPr lang="de-DE" sz="3200" dirty="0" err="1"/>
              <a:t>other</a:t>
            </a:r>
            <a:r>
              <a:rPr lang="de-DE" sz="3200" dirty="0"/>
              <a:t> </a:t>
            </a:r>
            <a:r>
              <a:rPr lang="de-DE" sz="3200" dirty="0" err="1"/>
              <a:t>organic</a:t>
            </a:r>
            <a:r>
              <a:rPr lang="de-DE" sz="3200" dirty="0"/>
              <a:t> </a:t>
            </a:r>
            <a:r>
              <a:rPr lang="de-DE" sz="3200" dirty="0" err="1"/>
              <a:t>soils</a:t>
            </a:r>
            <a:r>
              <a:rPr lang="de-DE" sz="3200" dirty="0"/>
              <a:t> </a:t>
            </a:r>
          </a:p>
          <a:p>
            <a:pPr marL="571500" lvl="2" indent="-285750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dirty="0"/>
              <a:t>Models </a:t>
            </a:r>
            <a:r>
              <a:rPr lang="de-DE" sz="3200" dirty="0" err="1"/>
              <a:t>based</a:t>
            </a:r>
            <a:r>
              <a:rPr lang="de-DE" sz="3200" dirty="0"/>
              <a:t> on </a:t>
            </a:r>
            <a:r>
              <a:rPr lang="de-DE" sz="3200" dirty="0" err="1"/>
              <a:t>data</a:t>
            </a:r>
            <a:r>
              <a:rPr lang="de-DE" sz="3200" dirty="0"/>
              <a:t> </a:t>
            </a:r>
            <a:r>
              <a:rPr lang="de-DE" sz="3200" dirty="0" err="1"/>
              <a:t>about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/>
              <a:t>occurrence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peatland</a:t>
            </a:r>
            <a:r>
              <a:rPr lang="de-DE" sz="3200" dirty="0"/>
              <a:t>, </a:t>
            </a:r>
            <a:r>
              <a:rPr lang="de-DE" sz="3200" dirty="0" err="1"/>
              <a:t>which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explained</a:t>
            </a:r>
            <a:r>
              <a:rPr lang="de-DE" sz="3200" dirty="0"/>
              <a:t> </a:t>
            </a:r>
            <a:r>
              <a:rPr lang="de-DE" sz="3200" dirty="0" err="1"/>
              <a:t>by</a:t>
            </a:r>
            <a:r>
              <a:rPr lang="de-DE" sz="3200" dirty="0"/>
              <a:t> </a:t>
            </a:r>
            <a:r>
              <a:rPr lang="de-DE" sz="3200" dirty="0" err="1"/>
              <a:t>predictor</a:t>
            </a:r>
            <a:r>
              <a:rPr lang="de-DE" sz="3200" dirty="0"/>
              <a:t> variables. Extrapolation </a:t>
            </a:r>
            <a:r>
              <a:rPr lang="de-DE" sz="3200" dirty="0" err="1"/>
              <a:t>to</a:t>
            </a:r>
            <a:r>
              <a:rPr lang="de-DE" sz="3200" dirty="0"/>
              <a:t> find </a:t>
            </a:r>
            <a:r>
              <a:rPr lang="de-DE" sz="3200" dirty="0" err="1"/>
              <a:t>unkown</a:t>
            </a:r>
            <a:r>
              <a:rPr lang="de-DE" sz="3200" dirty="0"/>
              <a:t> </a:t>
            </a:r>
            <a:r>
              <a:rPr lang="de-DE" sz="3200" dirty="0" err="1"/>
              <a:t>peatland</a:t>
            </a:r>
            <a:r>
              <a:rPr lang="de-DE" sz="3200" dirty="0"/>
              <a:t>.</a:t>
            </a:r>
          </a:p>
          <a:p>
            <a:pPr marL="571500" lvl="2" indent="-285750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dirty="0"/>
              <a:t>Resolution 10x10 m</a:t>
            </a:r>
            <a:endParaRPr lang="de-DE" sz="3200" kern="1200" dirty="0"/>
          </a:p>
        </p:txBody>
      </p:sp>
      <p:sp>
        <p:nvSpPr>
          <p:cNvPr id="78" name="Freihandform: Form 77">
            <a:extLst>
              <a:ext uri="{FF2B5EF4-FFF2-40B4-BE49-F238E27FC236}">
                <a16:creationId xmlns:a16="http://schemas.microsoft.com/office/drawing/2014/main" id="{23AE650F-DDAB-F3A5-9F50-47A7DD68C9EB}"/>
              </a:ext>
            </a:extLst>
          </p:cNvPr>
          <p:cNvSpPr/>
          <p:nvPr/>
        </p:nvSpPr>
        <p:spPr>
          <a:xfrm>
            <a:off x="14659347" y="20813522"/>
            <a:ext cx="10622063" cy="3010750"/>
          </a:xfrm>
          <a:custGeom>
            <a:avLst/>
            <a:gdLst>
              <a:gd name="connsiteX0" fmla="*/ 501802 w 3010749"/>
              <a:gd name="connsiteY0" fmla="*/ 0 h 11802180"/>
              <a:gd name="connsiteX1" fmla="*/ 2508947 w 3010749"/>
              <a:gd name="connsiteY1" fmla="*/ 0 h 11802180"/>
              <a:gd name="connsiteX2" fmla="*/ 3010749 w 3010749"/>
              <a:gd name="connsiteY2" fmla="*/ 501802 h 11802180"/>
              <a:gd name="connsiteX3" fmla="*/ 3010749 w 3010749"/>
              <a:gd name="connsiteY3" fmla="*/ 11802180 h 11802180"/>
              <a:gd name="connsiteX4" fmla="*/ 3010749 w 3010749"/>
              <a:gd name="connsiteY4" fmla="*/ 11802180 h 11802180"/>
              <a:gd name="connsiteX5" fmla="*/ 0 w 3010749"/>
              <a:gd name="connsiteY5" fmla="*/ 11802180 h 11802180"/>
              <a:gd name="connsiteX6" fmla="*/ 0 w 3010749"/>
              <a:gd name="connsiteY6" fmla="*/ 11802180 h 11802180"/>
              <a:gd name="connsiteX7" fmla="*/ 0 w 3010749"/>
              <a:gd name="connsiteY7" fmla="*/ 501802 h 11802180"/>
              <a:gd name="connsiteX8" fmla="*/ 501802 w 3010749"/>
              <a:gd name="connsiteY8" fmla="*/ 0 h 1180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0749" h="11802180">
                <a:moveTo>
                  <a:pt x="3010749" y="1967072"/>
                </a:moveTo>
                <a:lnTo>
                  <a:pt x="3010749" y="9835108"/>
                </a:lnTo>
                <a:cubicBezTo>
                  <a:pt x="3010749" y="10921492"/>
                  <a:pt x="2953437" y="11802178"/>
                  <a:pt x="2882739" y="11802178"/>
                </a:cubicBezTo>
                <a:lnTo>
                  <a:pt x="0" y="11802178"/>
                </a:lnTo>
                <a:lnTo>
                  <a:pt x="0" y="11802178"/>
                </a:lnTo>
                <a:lnTo>
                  <a:pt x="0" y="2"/>
                </a:lnTo>
                <a:lnTo>
                  <a:pt x="0" y="2"/>
                </a:lnTo>
                <a:lnTo>
                  <a:pt x="2882739" y="2"/>
                </a:lnTo>
                <a:cubicBezTo>
                  <a:pt x="2953437" y="2"/>
                  <a:pt x="3010749" y="880688"/>
                  <a:pt x="3010749" y="196707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365A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5" tIns="167294" rIns="167293" bIns="167293" numCol="1" spcCol="1270" anchor="ctr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b="1" kern="1200" err="1">
                <a:solidFill>
                  <a:schemeClr val="tx1"/>
                </a:solidFill>
              </a:rPr>
              <a:t>Soil</a:t>
            </a:r>
            <a:r>
              <a:rPr lang="de-DE" sz="3200" b="1" kern="1200">
                <a:solidFill>
                  <a:schemeClr val="tx1"/>
                </a:solidFill>
              </a:rPr>
              <a:t> </a:t>
            </a:r>
            <a:r>
              <a:rPr lang="de-DE" sz="3200" b="1" kern="1200" err="1">
                <a:solidFill>
                  <a:schemeClr val="tx1"/>
                </a:solidFill>
              </a:rPr>
              <a:t>survey</a:t>
            </a:r>
            <a:endParaRPr lang="de-DE" sz="3200" b="1" kern="1200">
              <a:solidFill>
                <a:schemeClr val="tx1"/>
              </a:solidFill>
            </a:endParaRPr>
          </a:p>
          <a:p>
            <a:pPr marL="571500" lvl="2" indent="-285750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kern="1200">
                <a:solidFill>
                  <a:schemeClr val="tx1"/>
                </a:solidFill>
              </a:rPr>
              <a:t>Development </a:t>
            </a:r>
            <a:r>
              <a:rPr lang="de-DE" sz="3200" kern="1200" err="1">
                <a:solidFill>
                  <a:schemeClr val="tx1"/>
                </a:solidFill>
              </a:rPr>
              <a:t>of</a:t>
            </a:r>
            <a:r>
              <a:rPr lang="de-DE" sz="3200" kern="1200">
                <a:solidFill>
                  <a:schemeClr val="tx1"/>
                </a:solidFill>
              </a:rPr>
              <a:t> a </a:t>
            </a:r>
            <a:r>
              <a:rPr lang="de-DE" sz="3200" kern="1200" err="1">
                <a:solidFill>
                  <a:schemeClr val="tx1"/>
                </a:solidFill>
              </a:rPr>
              <a:t>survey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method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err="1">
                <a:solidFill>
                  <a:schemeClr val="tx1"/>
                </a:solidFill>
              </a:rPr>
              <a:t>for</a:t>
            </a:r>
            <a:r>
              <a:rPr lang="de-DE" sz="3200">
                <a:solidFill>
                  <a:schemeClr val="tx1"/>
                </a:solidFill>
              </a:rPr>
              <a:t> </a:t>
            </a:r>
            <a:r>
              <a:rPr lang="de-DE" sz="3200" err="1">
                <a:solidFill>
                  <a:schemeClr val="tx1"/>
                </a:solidFill>
              </a:rPr>
              <a:t>the</a:t>
            </a:r>
            <a:r>
              <a:rPr lang="de-DE" sz="3200">
                <a:solidFill>
                  <a:schemeClr val="tx1"/>
                </a:solidFill>
              </a:rPr>
              <a:t> </a:t>
            </a:r>
            <a:r>
              <a:rPr lang="de-DE" sz="3200" err="1">
                <a:solidFill>
                  <a:schemeClr val="tx1"/>
                </a:solidFill>
              </a:rPr>
              <a:t>description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of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soil</a:t>
            </a:r>
            <a:r>
              <a:rPr lang="de-DE" sz="3200" kern="1200">
                <a:solidFill>
                  <a:schemeClr val="tx1"/>
                </a:solidFill>
              </a:rPr>
              <a:t> &amp; </a:t>
            </a:r>
            <a:r>
              <a:rPr lang="de-DE" sz="3200" kern="1200" err="1">
                <a:solidFill>
                  <a:schemeClr val="tx1"/>
                </a:solidFill>
              </a:rPr>
              <a:t>vegetation</a:t>
            </a:r>
            <a:r>
              <a:rPr lang="de-DE" sz="3200" kern="1200">
                <a:solidFill>
                  <a:schemeClr val="tx1"/>
                </a:solidFill>
              </a:rPr>
              <a:t> incl. </a:t>
            </a:r>
            <a:r>
              <a:rPr lang="de-DE" sz="3200" kern="1200" err="1">
                <a:solidFill>
                  <a:schemeClr val="tx1"/>
                </a:solidFill>
              </a:rPr>
              <a:t>hydrology</a:t>
            </a:r>
            <a:r>
              <a:rPr lang="de-DE" sz="3200" kern="1200">
                <a:solidFill>
                  <a:schemeClr val="tx1"/>
                </a:solidFill>
              </a:rPr>
              <a:t>, </a:t>
            </a:r>
            <a:r>
              <a:rPr lang="de-DE" sz="3200" err="1">
                <a:solidFill>
                  <a:schemeClr val="tx1"/>
                </a:solidFill>
              </a:rPr>
              <a:t>land</a:t>
            </a:r>
            <a:r>
              <a:rPr lang="de-DE" sz="3200">
                <a:solidFill>
                  <a:schemeClr val="tx1"/>
                </a:solidFill>
              </a:rPr>
              <a:t> </a:t>
            </a:r>
            <a:r>
              <a:rPr lang="de-DE" sz="3200" err="1">
                <a:solidFill>
                  <a:schemeClr val="tx1"/>
                </a:solidFill>
              </a:rPr>
              <a:t>use</a:t>
            </a:r>
            <a:r>
              <a:rPr lang="de-DE" sz="3200" kern="1200">
                <a:solidFill>
                  <a:schemeClr val="tx1"/>
                </a:solidFill>
              </a:rPr>
              <a:t>, </a:t>
            </a:r>
            <a:r>
              <a:rPr lang="de-DE" sz="3200" kern="1200" err="1">
                <a:solidFill>
                  <a:schemeClr val="tx1"/>
                </a:solidFill>
              </a:rPr>
              <a:t>biotope</a:t>
            </a:r>
            <a:r>
              <a:rPr lang="de-DE" sz="3200" kern="1200">
                <a:solidFill>
                  <a:schemeClr val="tx1"/>
                </a:solidFill>
              </a:rPr>
              <a:t> type</a:t>
            </a:r>
          </a:p>
          <a:p>
            <a:pPr marL="571500" lvl="2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kern="1200" err="1">
                <a:solidFill>
                  <a:schemeClr val="tx1"/>
                </a:solidFill>
              </a:rPr>
              <a:t>Transects</a:t>
            </a:r>
            <a:r>
              <a:rPr lang="de-DE" sz="3200" kern="1200">
                <a:solidFill>
                  <a:schemeClr val="tx1"/>
                </a:solidFill>
              </a:rPr>
              <a:t> at 100 </a:t>
            </a:r>
            <a:r>
              <a:rPr lang="de-DE" sz="3200" kern="1200" err="1">
                <a:solidFill>
                  <a:schemeClr val="tx1"/>
                </a:solidFill>
              </a:rPr>
              <a:t>statistically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selected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areas</a:t>
            </a:r>
            <a:endParaRPr lang="de-DE" sz="3200" kern="1200">
              <a:solidFill>
                <a:schemeClr val="tx1"/>
              </a:solidFill>
            </a:endParaRPr>
          </a:p>
          <a:p>
            <a:pPr marL="571500" lvl="2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kern="1200" err="1">
                <a:solidFill>
                  <a:schemeClr val="tx1"/>
                </a:solidFill>
              </a:rPr>
              <a:t>Delineation</a:t>
            </a:r>
            <a:r>
              <a:rPr lang="de-DE" sz="3200" kern="1200">
                <a:solidFill>
                  <a:schemeClr val="tx1"/>
                </a:solidFill>
              </a:rPr>
              <a:t> and </a:t>
            </a:r>
            <a:r>
              <a:rPr lang="de-DE" sz="3200" kern="1200" err="1">
                <a:solidFill>
                  <a:schemeClr val="tx1"/>
                </a:solidFill>
              </a:rPr>
              <a:t>validation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of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the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map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of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predicted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peatland</a:t>
            </a:r>
            <a:r>
              <a:rPr lang="de-DE" sz="3200" kern="1200">
                <a:solidFill>
                  <a:schemeClr val="tx1"/>
                </a:solidFill>
              </a:rPr>
              <a:t>, </a:t>
            </a:r>
            <a:r>
              <a:rPr lang="de-DE" sz="3200" kern="1200" err="1">
                <a:solidFill>
                  <a:schemeClr val="tx1"/>
                </a:solidFill>
              </a:rPr>
              <a:t>data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collection</a:t>
            </a:r>
            <a:r>
              <a:rPr lang="de-DE" sz="3200" kern="1200">
                <a:solidFill>
                  <a:schemeClr val="tx1"/>
                </a:solidFill>
              </a:rPr>
              <a:t> in </a:t>
            </a:r>
            <a:r>
              <a:rPr lang="de-DE" sz="3200" kern="1200" err="1">
                <a:solidFill>
                  <a:schemeClr val="tx1"/>
                </a:solidFill>
              </a:rPr>
              <a:t>data</a:t>
            </a:r>
            <a:r>
              <a:rPr lang="de-DE" sz="3200" kern="1200">
                <a:solidFill>
                  <a:schemeClr val="tx1"/>
                </a:solidFill>
              </a:rPr>
              <a:t> </a:t>
            </a:r>
            <a:r>
              <a:rPr lang="de-DE" sz="3200" kern="1200" err="1">
                <a:solidFill>
                  <a:schemeClr val="tx1"/>
                </a:solidFill>
              </a:rPr>
              <a:t>bank</a:t>
            </a:r>
            <a:endParaRPr lang="de-DE" sz="3200" kern="1200">
              <a:solidFill>
                <a:schemeClr val="tx1"/>
              </a:solidFill>
            </a:endParaRPr>
          </a:p>
        </p:txBody>
      </p:sp>
      <p:sp>
        <p:nvSpPr>
          <p:cNvPr id="79" name="Freihandform: Form 78">
            <a:extLst>
              <a:ext uri="{FF2B5EF4-FFF2-40B4-BE49-F238E27FC236}">
                <a16:creationId xmlns:a16="http://schemas.microsoft.com/office/drawing/2014/main" id="{80D57255-B992-67E0-261F-BFC1780CD2E5}"/>
              </a:ext>
            </a:extLst>
          </p:cNvPr>
          <p:cNvSpPr/>
          <p:nvPr/>
        </p:nvSpPr>
        <p:spPr>
          <a:xfrm>
            <a:off x="14670777" y="24300931"/>
            <a:ext cx="10622063" cy="4792927"/>
          </a:xfrm>
          <a:custGeom>
            <a:avLst/>
            <a:gdLst>
              <a:gd name="connsiteX0" fmla="*/ 709039 w 4254149"/>
              <a:gd name="connsiteY0" fmla="*/ 0 h 11802180"/>
              <a:gd name="connsiteX1" fmla="*/ 3545110 w 4254149"/>
              <a:gd name="connsiteY1" fmla="*/ 0 h 11802180"/>
              <a:gd name="connsiteX2" fmla="*/ 4254149 w 4254149"/>
              <a:gd name="connsiteY2" fmla="*/ 709039 h 11802180"/>
              <a:gd name="connsiteX3" fmla="*/ 4254149 w 4254149"/>
              <a:gd name="connsiteY3" fmla="*/ 11802180 h 11802180"/>
              <a:gd name="connsiteX4" fmla="*/ 4254149 w 4254149"/>
              <a:gd name="connsiteY4" fmla="*/ 11802180 h 11802180"/>
              <a:gd name="connsiteX5" fmla="*/ 0 w 4254149"/>
              <a:gd name="connsiteY5" fmla="*/ 11802180 h 11802180"/>
              <a:gd name="connsiteX6" fmla="*/ 0 w 4254149"/>
              <a:gd name="connsiteY6" fmla="*/ 11802180 h 11802180"/>
              <a:gd name="connsiteX7" fmla="*/ 0 w 4254149"/>
              <a:gd name="connsiteY7" fmla="*/ 709039 h 11802180"/>
              <a:gd name="connsiteX8" fmla="*/ 709039 w 4254149"/>
              <a:gd name="connsiteY8" fmla="*/ 0 h 1180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4149" h="11802180">
                <a:moveTo>
                  <a:pt x="4254149" y="1967070"/>
                </a:moveTo>
                <a:lnTo>
                  <a:pt x="4254149" y="9835110"/>
                </a:lnTo>
                <a:cubicBezTo>
                  <a:pt x="4254149" y="10921491"/>
                  <a:pt x="4139723" y="11802179"/>
                  <a:pt x="3998573" y="11802179"/>
                </a:cubicBezTo>
                <a:lnTo>
                  <a:pt x="0" y="11802179"/>
                </a:lnTo>
                <a:lnTo>
                  <a:pt x="0" y="11802179"/>
                </a:lnTo>
                <a:lnTo>
                  <a:pt x="0" y="1"/>
                </a:lnTo>
                <a:lnTo>
                  <a:pt x="0" y="1"/>
                </a:lnTo>
                <a:lnTo>
                  <a:pt x="3998573" y="1"/>
                </a:lnTo>
                <a:cubicBezTo>
                  <a:pt x="4139723" y="1"/>
                  <a:pt x="4254149" y="880689"/>
                  <a:pt x="4254149" y="19670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143A5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5" tIns="227990" rIns="227990" bIns="227991" numCol="1" spcCol="1270" anchor="ctr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b="1" kern="1200" dirty="0"/>
              <a:t>Development </a:t>
            </a:r>
            <a:r>
              <a:rPr lang="de-DE" sz="3200" b="1" kern="1200" dirty="0" err="1"/>
              <a:t>of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criteria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to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describe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the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degradation</a:t>
            </a:r>
            <a:r>
              <a:rPr lang="de-DE" sz="3200" b="1" kern="1200" dirty="0"/>
              <a:t> and </a:t>
            </a:r>
            <a:r>
              <a:rPr lang="de-DE" sz="3200" b="1" kern="1200" dirty="0" err="1"/>
              <a:t>suitability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for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restoration</a:t>
            </a:r>
            <a:endParaRPr lang="de-DE" sz="3200" b="1" kern="1200" dirty="0"/>
          </a:p>
          <a:p>
            <a:pPr marL="571500" lvl="2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kern="1200" dirty="0"/>
              <a:t>10 </a:t>
            </a:r>
            <a:r>
              <a:rPr lang="de-DE" sz="3200" kern="1200" dirty="0" err="1"/>
              <a:t>case</a:t>
            </a:r>
            <a:r>
              <a:rPr lang="de-DE" sz="3200" kern="1200" dirty="0"/>
              <a:t> </a:t>
            </a:r>
            <a:r>
              <a:rPr lang="de-DE" sz="3200" kern="1200" dirty="0" err="1"/>
              <a:t>studies</a:t>
            </a:r>
            <a:r>
              <a:rPr lang="de-DE" sz="3200" dirty="0"/>
              <a:t>: </a:t>
            </a:r>
            <a:r>
              <a:rPr lang="de-DE" sz="3200" kern="1200" dirty="0" err="1"/>
              <a:t>detailed</a:t>
            </a:r>
            <a:r>
              <a:rPr lang="de-DE" sz="3200" kern="1200" dirty="0"/>
              <a:t> </a:t>
            </a:r>
            <a:r>
              <a:rPr lang="de-DE" sz="3200" kern="1200" dirty="0" err="1"/>
              <a:t>field</a:t>
            </a:r>
            <a:r>
              <a:rPr lang="de-DE" sz="3200" kern="1200" dirty="0"/>
              <a:t> </a:t>
            </a:r>
            <a:r>
              <a:rPr lang="de-DE" sz="3200" kern="1200" dirty="0" err="1"/>
              <a:t>survey</a:t>
            </a:r>
            <a:r>
              <a:rPr lang="de-DE" sz="3200" kern="1200" dirty="0"/>
              <a:t> on </a:t>
            </a:r>
            <a:r>
              <a:rPr lang="de-DE" sz="3200" kern="1200" dirty="0" err="1"/>
              <a:t>status</a:t>
            </a:r>
            <a:r>
              <a:rPr lang="de-DE" sz="3200" kern="1200" dirty="0"/>
              <a:t>, potential </a:t>
            </a:r>
            <a:r>
              <a:rPr lang="de-DE" sz="3200" kern="1200" dirty="0" err="1"/>
              <a:t>development</a:t>
            </a:r>
            <a:r>
              <a:rPr lang="de-DE" sz="3200" kern="1200" dirty="0"/>
              <a:t> </a:t>
            </a:r>
            <a:r>
              <a:rPr lang="de-DE" sz="3200" kern="1200" dirty="0" err="1"/>
              <a:t>indicators</a:t>
            </a:r>
            <a:r>
              <a:rPr lang="de-DE" sz="3200" kern="1200" dirty="0"/>
              <a:t> &amp; </a:t>
            </a:r>
            <a:r>
              <a:rPr lang="de-DE" sz="3200" dirty="0" err="1"/>
              <a:t>scenarios</a:t>
            </a:r>
            <a:r>
              <a:rPr lang="de-DE" sz="3200" kern="1200" dirty="0"/>
              <a:t> and </a:t>
            </a:r>
            <a:r>
              <a:rPr lang="de-DE" sz="3200" kern="1200" dirty="0" err="1"/>
              <a:t>their</a:t>
            </a:r>
            <a:r>
              <a:rPr lang="de-DE" sz="3200" kern="1200" dirty="0"/>
              <a:t> social </a:t>
            </a:r>
            <a:r>
              <a:rPr lang="de-DE" sz="3200" kern="1200" dirty="0" err="1"/>
              <a:t>benefit</a:t>
            </a:r>
            <a:r>
              <a:rPr lang="de-DE" sz="3200" kern="1200" dirty="0"/>
              <a:t> (</a:t>
            </a:r>
            <a:r>
              <a:rPr lang="de-DE" sz="3200" kern="1200" dirty="0" err="1"/>
              <a:t>climate</a:t>
            </a:r>
            <a:r>
              <a:rPr lang="de-DE" sz="3200" kern="1200" dirty="0"/>
              <a:t>, </a:t>
            </a:r>
            <a:r>
              <a:rPr lang="de-DE" sz="3200" kern="1200" dirty="0" err="1"/>
              <a:t>biodiversity</a:t>
            </a:r>
            <a:r>
              <a:rPr lang="de-DE" sz="3200" kern="1200" dirty="0"/>
              <a:t>, </a:t>
            </a:r>
            <a:r>
              <a:rPr lang="de-DE" sz="3200" kern="1200" dirty="0" err="1"/>
              <a:t>productivity</a:t>
            </a:r>
            <a:r>
              <a:rPr lang="de-DE" sz="3200" kern="1200" dirty="0"/>
              <a:t>)</a:t>
            </a: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b="1" kern="1200" dirty="0"/>
              <a:t>Development </a:t>
            </a:r>
            <a:r>
              <a:rPr lang="de-DE" sz="3200" b="1" kern="1200" dirty="0" err="1"/>
              <a:t>of</a:t>
            </a:r>
            <a:r>
              <a:rPr lang="de-DE" sz="3200" b="1" kern="1200" dirty="0"/>
              <a:t> a </a:t>
            </a:r>
            <a:r>
              <a:rPr lang="de-DE" sz="3200" b="1" kern="1200" dirty="0" err="1"/>
              <a:t>scheme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for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prioritising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areas</a:t>
            </a:r>
            <a:r>
              <a:rPr lang="de-DE" sz="3200" b="1" kern="1200" dirty="0"/>
              <a:t> </a:t>
            </a:r>
            <a:r>
              <a:rPr lang="de-DE" sz="3200" kern="1200" dirty="0" err="1"/>
              <a:t>that</a:t>
            </a:r>
            <a:r>
              <a:rPr lang="de-DE" sz="3200" kern="1200" dirty="0"/>
              <a:t> </a:t>
            </a:r>
            <a:r>
              <a:rPr lang="de-DE" sz="3200" kern="1200" dirty="0" err="1"/>
              <a:t>are</a:t>
            </a:r>
            <a:r>
              <a:rPr lang="de-DE" sz="3200" kern="1200" dirty="0"/>
              <a:t> </a:t>
            </a:r>
            <a:r>
              <a:rPr lang="de-DE" sz="3200" kern="1200" dirty="0" err="1"/>
              <a:t>suitable</a:t>
            </a:r>
            <a:r>
              <a:rPr lang="de-DE" sz="3200" kern="1200" dirty="0"/>
              <a:t> </a:t>
            </a:r>
            <a:r>
              <a:rPr lang="de-DE" sz="3200" kern="1200" dirty="0" err="1"/>
              <a:t>for</a:t>
            </a:r>
            <a:r>
              <a:rPr lang="de-DE" sz="3200" kern="1200" dirty="0"/>
              <a:t> </a:t>
            </a:r>
            <a:r>
              <a:rPr lang="de-DE" sz="3200" kern="1200" dirty="0" err="1"/>
              <a:t>restoration</a:t>
            </a:r>
            <a:r>
              <a:rPr lang="de-DE" sz="3200" kern="1200" dirty="0"/>
              <a:t>, </a:t>
            </a:r>
            <a:r>
              <a:rPr lang="de-DE" sz="3200" kern="1200" dirty="0" err="1"/>
              <a:t>considering</a:t>
            </a:r>
            <a:r>
              <a:rPr lang="de-DE" sz="3200" kern="1200" dirty="0"/>
              <a:t> </a:t>
            </a:r>
            <a:r>
              <a:rPr lang="en-US" sz="3200" kern="1200" dirty="0"/>
              <a:t>pedological, hydrological and nature conservation aspects, possible opportunity costs in terms of agricultural productivity</a:t>
            </a:r>
            <a:endParaRPr lang="de-DE" sz="3200" kern="1200" dirty="0"/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dirty="0"/>
              <a:t>I</a:t>
            </a:r>
            <a:r>
              <a:rPr lang="de-DE" sz="3200" kern="1200" dirty="0"/>
              <a:t>nvolvement </a:t>
            </a:r>
            <a:r>
              <a:rPr lang="de-DE" sz="3200" kern="1200" dirty="0" err="1"/>
              <a:t>of</a:t>
            </a:r>
            <a:r>
              <a:rPr lang="de-DE" sz="3200" kern="1200" dirty="0"/>
              <a:t> </a:t>
            </a:r>
            <a:r>
              <a:rPr lang="de-DE" sz="3200" kern="1200" dirty="0" err="1"/>
              <a:t>stakeholders</a:t>
            </a:r>
            <a:r>
              <a:rPr lang="de-DE" sz="3200" kern="1200" dirty="0"/>
              <a:t> &amp; </a:t>
            </a:r>
            <a:r>
              <a:rPr lang="de-DE" sz="3200" kern="1200" dirty="0" err="1"/>
              <a:t>experts</a:t>
            </a:r>
            <a:endParaRPr lang="de-DE" sz="3200" kern="1200" dirty="0"/>
          </a:p>
        </p:txBody>
      </p:sp>
      <p:sp>
        <p:nvSpPr>
          <p:cNvPr id="80" name="Freihandform: Form 79">
            <a:extLst>
              <a:ext uri="{FF2B5EF4-FFF2-40B4-BE49-F238E27FC236}">
                <a16:creationId xmlns:a16="http://schemas.microsoft.com/office/drawing/2014/main" id="{7DC8E89D-97F9-9EDF-D6AE-30FF451520D9}"/>
              </a:ext>
            </a:extLst>
          </p:cNvPr>
          <p:cNvSpPr/>
          <p:nvPr/>
        </p:nvSpPr>
        <p:spPr>
          <a:xfrm>
            <a:off x="14659347" y="29652598"/>
            <a:ext cx="10622063" cy="2345713"/>
          </a:xfrm>
          <a:custGeom>
            <a:avLst/>
            <a:gdLst>
              <a:gd name="connsiteX0" fmla="*/ 387911 w 2327418"/>
              <a:gd name="connsiteY0" fmla="*/ 0 h 11802180"/>
              <a:gd name="connsiteX1" fmla="*/ 1939507 w 2327418"/>
              <a:gd name="connsiteY1" fmla="*/ 0 h 11802180"/>
              <a:gd name="connsiteX2" fmla="*/ 2327418 w 2327418"/>
              <a:gd name="connsiteY2" fmla="*/ 387911 h 11802180"/>
              <a:gd name="connsiteX3" fmla="*/ 2327418 w 2327418"/>
              <a:gd name="connsiteY3" fmla="*/ 11802180 h 11802180"/>
              <a:gd name="connsiteX4" fmla="*/ 2327418 w 2327418"/>
              <a:gd name="connsiteY4" fmla="*/ 11802180 h 11802180"/>
              <a:gd name="connsiteX5" fmla="*/ 0 w 2327418"/>
              <a:gd name="connsiteY5" fmla="*/ 11802180 h 11802180"/>
              <a:gd name="connsiteX6" fmla="*/ 0 w 2327418"/>
              <a:gd name="connsiteY6" fmla="*/ 11802180 h 11802180"/>
              <a:gd name="connsiteX7" fmla="*/ 0 w 2327418"/>
              <a:gd name="connsiteY7" fmla="*/ 387911 h 11802180"/>
              <a:gd name="connsiteX8" fmla="*/ 387911 w 2327418"/>
              <a:gd name="connsiteY8" fmla="*/ 0 h 1180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418" h="11802180">
                <a:moveTo>
                  <a:pt x="2327418" y="1967072"/>
                </a:moveTo>
                <a:lnTo>
                  <a:pt x="2327418" y="9835108"/>
                </a:lnTo>
                <a:cubicBezTo>
                  <a:pt x="2327418" y="10921489"/>
                  <a:pt x="2293169" y="11802177"/>
                  <a:pt x="2250921" y="11802177"/>
                </a:cubicBezTo>
                <a:lnTo>
                  <a:pt x="0" y="11802177"/>
                </a:lnTo>
                <a:lnTo>
                  <a:pt x="0" y="11802177"/>
                </a:lnTo>
                <a:lnTo>
                  <a:pt x="0" y="3"/>
                </a:lnTo>
                <a:lnTo>
                  <a:pt x="0" y="3"/>
                </a:lnTo>
                <a:lnTo>
                  <a:pt x="2250921" y="3"/>
                </a:lnTo>
                <a:cubicBezTo>
                  <a:pt x="2293169" y="3"/>
                  <a:pt x="2327418" y="880691"/>
                  <a:pt x="2327418" y="196707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C223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5" tIns="133935" rIns="133934" bIns="133935" numCol="1" spcCol="1270" anchor="ctr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b="1" kern="1200" dirty="0"/>
              <a:t>GIS </a:t>
            </a:r>
            <a:r>
              <a:rPr lang="de-DE" sz="3200" b="1" kern="1200" dirty="0" err="1"/>
              <a:t>analysis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for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the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development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of</a:t>
            </a:r>
            <a:r>
              <a:rPr lang="de-DE" sz="3200" b="1" kern="1200" dirty="0"/>
              <a:t> a </a:t>
            </a:r>
            <a:r>
              <a:rPr lang="de-DE" sz="3200" b="1" kern="1200" dirty="0" err="1"/>
              <a:t>map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highlighting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areas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likely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suitable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for</a:t>
            </a:r>
            <a:r>
              <a:rPr lang="de-DE" sz="3200" b="1" kern="1200" dirty="0"/>
              <a:t> </a:t>
            </a:r>
            <a:r>
              <a:rPr lang="de-DE" sz="3200" b="1" kern="1200" dirty="0" err="1"/>
              <a:t>rewetting</a:t>
            </a:r>
            <a:endParaRPr lang="de-DE" sz="3200" kern="1200" dirty="0"/>
          </a:p>
          <a:p>
            <a:pPr marL="285750" lvl="1" indent="-285750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3200" kern="1200" dirty="0"/>
              <a:t>  Definition </a:t>
            </a:r>
            <a:r>
              <a:rPr lang="de-DE" sz="3200" kern="1200" dirty="0" err="1"/>
              <a:t>of</a:t>
            </a:r>
            <a:r>
              <a:rPr lang="de-DE" sz="3200" kern="1200" dirty="0"/>
              <a:t> </a:t>
            </a:r>
            <a:r>
              <a:rPr lang="de-DE" sz="3200" kern="1200" dirty="0" err="1"/>
              <a:t>the</a:t>
            </a:r>
            <a:r>
              <a:rPr lang="de-DE" sz="3200" kern="1200" dirty="0"/>
              <a:t> </a:t>
            </a:r>
            <a:r>
              <a:rPr lang="de-DE" sz="3200" dirty="0"/>
              <a:t>total </a:t>
            </a:r>
            <a:r>
              <a:rPr lang="de-DE" sz="3200" dirty="0" err="1"/>
              <a:t>area</a:t>
            </a:r>
            <a:r>
              <a:rPr lang="de-DE" sz="3200" kern="1200" dirty="0"/>
              <a:t> </a:t>
            </a:r>
            <a:r>
              <a:rPr lang="de-DE" sz="3200" kern="1200" dirty="0" err="1"/>
              <a:t>of</a:t>
            </a:r>
            <a:r>
              <a:rPr lang="de-DE" sz="3200" kern="1200" dirty="0"/>
              <a:t> </a:t>
            </a:r>
            <a:r>
              <a:rPr lang="de-DE" sz="3200" kern="1200" dirty="0" err="1"/>
              <a:t>peatland</a:t>
            </a:r>
            <a:r>
              <a:rPr lang="de-DE" sz="3200" kern="1200" dirty="0"/>
              <a:t> </a:t>
            </a:r>
            <a:r>
              <a:rPr lang="de-DE" sz="3200" kern="1200" dirty="0" err="1"/>
              <a:t>suitable</a:t>
            </a:r>
            <a:r>
              <a:rPr lang="de-DE" sz="3200" kern="1200" dirty="0"/>
              <a:t> </a:t>
            </a:r>
            <a:r>
              <a:rPr lang="de-DE" sz="3200" kern="1200" dirty="0" err="1"/>
              <a:t>for</a:t>
            </a:r>
            <a:r>
              <a:rPr lang="de-DE" sz="3200" kern="1200" dirty="0"/>
              <a:t> </a:t>
            </a:r>
            <a:r>
              <a:rPr lang="de-DE" sz="3200" kern="1200" dirty="0" err="1"/>
              <a:t>rewetting</a:t>
            </a:r>
            <a:endParaRPr lang="de-DE" sz="3200" kern="1200" dirty="0"/>
          </a:p>
        </p:txBody>
      </p:sp>
      <p:sp>
        <p:nvSpPr>
          <p:cNvPr id="81" name="Pfeil: Chevron 80">
            <a:extLst>
              <a:ext uri="{FF2B5EF4-FFF2-40B4-BE49-F238E27FC236}">
                <a16:creationId xmlns:a16="http://schemas.microsoft.com/office/drawing/2014/main" id="{9E33DF2B-9531-3439-F2F1-C76A81FC0C7C}"/>
              </a:ext>
            </a:extLst>
          </p:cNvPr>
          <p:cNvSpPr/>
          <p:nvPr/>
        </p:nvSpPr>
        <p:spPr>
          <a:xfrm rot="5400000">
            <a:off x="10062925" y="16504975"/>
            <a:ext cx="5656324" cy="3553560"/>
          </a:xfrm>
          <a:prstGeom prst="chevron">
            <a:avLst>
              <a:gd name="adj" fmla="val 22124"/>
            </a:avLst>
          </a:prstGeom>
          <a:solidFill>
            <a:srgbClr val="502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2" name="Pfeil: Chevron 81">
            <a:extLst>
              <a:ext uri="{FF2B5EF4-FFF2-40B4-BE49-F238E27FC236}">
                <a16:creationId xmlns:a16="http://schemas.microsoft.com/office/drawing/2014/main" id="{6DF1CF54-0579-6927-68C3-CDBFD3DAE495}"/>
              </a:ext>
            </a:extLst>
          </p:cNvPr>
          <p:cNvSpPr/>
          <p:nvPr/>
        </p:nvSpPr>
        <p:spPr>
          <a:xfrm rot="5400000">
            <a:off x="11001290" y="20923581"/>
            <a:ext cx="3773678" cy="3553560"/>
          </a:xfrm>
          <a:prstGeom prst="chevron">
            <a:avLst>
              <a:gd name="adj" fmla="val 22124"/>
            </a:avLst>
          </a:prstGeom>
          <a:solidFill>
            <a:srgbClr val="23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5A767306-AF0B-9133-DF11-AE72EA31EA2A}"/>
              </a:ext>
            </a:extLst>
          </p:cNvPr>
          <p:cNvSpPr txBox="1"/>
          <p:nvPr/>
        </p:nvSpPr>
        <p:spPr>
          <a:xfrm>
            <a:off x="11088489" y="11986710"/>
            <a:ext cx="3564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>
                <a:solidFill>
                  <a:schemeClr val="bg1"/>
                </a:solidFill>
              </a:rPr>
              <a:t>Data Consolidation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363656B0-ABCC-B13F-DD8F-5182DD1B5024}"/>
              </a:ext>
            </a:extLst>
          </p:cNvPr>
          <p:cNvSpPr txBox="1"/>
          <p:nvPr/>
        </p:nvSpPr>
        <p:spPr>
          <a:xfrm>
            <a:off x="11097306" y="17862501"/>
            <a:ext cx="356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>
                <a:solidFill>
                  <a:schemeClr val="bg1"/>
                </a:solidFill>
              </a:rPr>
              <a:t>Modelling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B791D1A7-3F48-0E50-65BC-1863D2CEDB13}"/>
              </a:ext>
            </a:extLst>
          </p:cNvPr>
          <p:cNvSpPr txBox="1"/>
          <p:nvPr/>
        </p:nvSpPr>
        <p:spPr>
          <a:xfrm>
            <a:off x="11007467" y="22044969"/>
            <a:ext cx="3564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err="1">
                <a:solidFill>
                  <a:schemeClr val="bg1"/>
                </a:solidFill>
              </a:rPr>
              <a:t>Map</a:t>
            </a:r>
            <a:r>
              <a:rPr lang="de-DE" sz="4000" b="1">
                <a:solidFill>
                  <a:schemeClr val="bg1"/>
                </a:solidFill>
              </a:rPr>
              <a:t> Validation</a:t>
            </a:r>
          </a:p>
        </p:txBody>
      </p:sp>
      <p:sp>
        <p:nvSpPr>
          <p:cNvPr id="86" name="Pfeil: Chevron 85">
            <a:extLst>
              <a:ext uri="{FF2B5EF4-FFF2-40B4-BE49-F238E27FC236}">
                <a16:creationId xmlns:a16="http://schemas.microsoft.com/office/drawing/2014/main" id="{DBB01877-EBFE-E089-C144-BEB6186EAE47}"/>
              </a:ext>
            </a:extLst>
          </p:cNvPr>
          <p:cNvSpPr/>
          <p:nvPr/>
        </p:nvSpPr>
        <p:spPr>
          <a:xfrm rot="5400000">
            <a:off x="10109583" y="25302211"/>
            <a:ext cx="5573098" cy="3553560"/>
          </a:xfrm>
          <a:prstGeom prst="chevron">
            <a:avLst>
              <a:gd name="adj" fmla="val 22124"/>
            </a:avLst>
          </a:prstGeom>
          <a:solidFill>
            <a:srgbClr val="143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013155ED-D22E-F79A-0433-4123EC3E0FD5}"/>
              </a:ext>
            </a:extLst>
          </p:cNvPr>
          <p:cNvSpPr txBox="1"/>
          <p:nvPr/>
        </p:nvSpPr>
        <p:spPr>
          <a:xfrm>
            <a:off x="11027311" y="25831302"/>
            <a:ext cx="3564823" cy="1757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4000" b="1" kern="1200">
                <a:solidFill>
                  <a:schemeClr val="bg1"/>
                </a:solidFill>
              </a:rPr>
              <a:t>Evaluation </a:t>
            </a:r>
            <a:r>
              <a:rPr lang="de-DE" sz="4000" b="1" kern="1200" err="1">
                <a:solidFill>
                  <a:schemeClr val="bg1"/>
                </a:solidFill>
              </a:rPr>
              <a:t>of</a:t>
            </a:r>
            <a:r>
              <a:rPr lang="de-DE" sz="4000" b="1" kern="1200">
                <a:solidFill>
                  <a:schemeClr val="bg1"/>
                </a:solidFill>
              </a:rPr>
              <a:t> Degradation &amp; </a:t>
            </a:r>
            <a:r>
              <a:rPr lang="de-DE" sz="4000" b="1" kern="1200" err="1">
                <a:solidFill>
                  <a:schemeClr val="bg1"/>
                </a:solidFill>
              </a:rPr>
              <a:t>Restorability</a:t>
            </a:r>
            <a:endParaRPr lang="de-DE" sz="4000" b="1" kern="1200">
              <a:solidFill>
                <a:schemeClr val="bg1"/>
              </a:solidFill>
            </a:endParaRPr>
          </a:p>
        </p:txBody>
      </p:sp>
      <p:sp>
        <p:nvSpPr>
          <p:cNvPr id="88" name="Pfeil: Chevron 87">
            <a:extLst>
              <a:ext uri="{FF2B5EF4-FFF2-40B4-BE49-F238E27FC236}">
                <a16:creationId xmlns:a16="http://schemas.microsoft.com/office/drawing/2014/main" id="{77635749-5D56-EB80-3D1D-76C105AF4E71}"/>
              </a:ext>
            </a:extLst>
          </p:cNvPr>
          <p:cNvSpPr/>
          <p:nvPr/>
        </p:nvSpPr>
        <p:spPr>
          <a:xfrm rot="5400000">
            <a:off x="11383225" y="29381194"/>
            <a:ext cx="3010752" cy="3553560"/>
          </a:xfrm>
          <a:prstGeom prst="chevron">
            <a:avLst>
              <a:gd name="adj" fmla="val 22124"/>
            </a:avLst>
          </a:prstGeom>
          <a:solidFill>
            <a:srgbClr val="0C2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189CDAE7-35D1-ECAF-A361-DB83FBC254FC}"/>
              </a:ext>
            </a:extLst>
          </p:cNvPr>
          <p:cNvSpPr txBox="1"/>
          <p:nvPr/>
        </p:nvSpPr>
        <p:spPr>
          <a:xfrm>
            <a:off x="11027311" y="30596442"/>
            <a:ext cx="3564823" cy="1203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4000" b="1" kern="1200" err="1">
                <a:solidFill>
                  <a:schemeClr val="bg1"/>
                </a:solidFill>
              </a:rPr>
              <a:t>Suitability</a:t>
            </a:r>
            <a:r>
              <a:rPr lang="de-DE" sz="4000" b="1" kern="1200">
                <a:solidFill>
                  <a:schemeClr val="bg1"/>
                </a:solidFill>
              </a:rPr>
              <a:t> </a:t>
            </a:r>
            <a:r>
              <a:rPr lang="de-DE" sz="4000" b="1" kern="1200" err="1">
                <a:solidFill>
                  <a:schemeClr val="bg1"/>
                </a:solidFill>
              </a:rPr>
              <a:t>Map</a:t>
            </a:r>
            <a:endParaRPr lang="de-DE" sz="4000" b="1" kern="1200">
              <a:solidFill>
                <a:schemeClr val="bg1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8583304-C129-1626-6BEC-7B9143378E80}"/>
              </a:ext>
            </a:extLst>
          </p:cNvPr>
          <p:cNvGrpSpPr/>
          <p:nvPr/>
        </p:nvGrpSpPr>
        <p:grpSpPr>
          <a:xfrm>
            <a:off x="2521869" y="10228668"/>
            <a:ext cx="3226538" cy="1422157"/>
            <a:chOff x="2365475" y="10058019"/>
            <a:chExt cx="3642211" cy="1568943"/>
          </a:xfrm>
        </p:grpSpPr>
        <p:grpSp>
          <p:nvGrpSpPr>
            <p:cNvPr id="16" name="Grafik 8" descr="Erdkugel: Afrika und Europa mit einfarbiger Füllung">
              <a:extLst>
                <a:ext uri="{FF2B5EF4-FFF2-40B4-BE49-F238E27FC236}">
                  <a16:creationId xmlns:a16="http://schemas.microsoft.com/office/drawing/2014/main" id="{8283FE07-3601-CFF2-A737-C7D115BE4E05}"/>
                </a:ext>
              </a:extLst>
            </p:cNvPr>
            <p:cNvGrpSpPr/>
            <p:nvPr/>
          </p:nvGrpSpPr>
          <p:grpSpPr>
            <a:xfrm>
              <a:off x="3335005" y="10058019"/>
              <a:ext cx="1505611" cy="1505611"/>
              <a:chOff x="3335005" y="9920859"/>
              <a:chExt cx="1505611" cy="1505611"/>
            </a:xfrm>
            <a:solidFill>
              <a:schemeClr val="bg1"/>
            </a:solidFill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D5E05937-646A-1C32-D88D-45698BC5604E}"/>
                  </a:ext>
                </a:extLst>
              </p:cNvPr>
              <p:cNvSpPr/>
              <p:nvPr/>
            </p:nvSpPr>
            <p:spPr>
              <a:xfrm>
                <a:off x="3335005" y="9920859"/>
                <a:ext cx="1505611" cy="1505611"/>
              </a:xfrm>
              <a:custGeom>
                <a:avLst/>
                <a:gdLst>
                  <a:gd name="connsiteX0" fmla="*/ 752806 w 1505611"/>
                  <a:gd name="connsiteY0" fmla="*/ 0 h 1505611"/>
                  <a:gd name="connsiteX1" fmla="*/ 0 w 1505611"/>
                  <a:gd name="connsiteY1" fmla="*/ 752806 h 1505611"/>
                  <a:gd name="connsiteX2" fmla="*/ 752806 w 1505611"/>
                  <a:gd name="connsiteY2" fmla="*/ 1505612 h 1505611"/>
                  <a:gd name="connsiteX3" fmla="*/ 1505612 w 1505611"/>
                  <a:gd name="connsiteY3" fmla="*/ 752806 h 1505611"/>
                  <a:gd name="connsiteX4" fmla="*/ 752806 w 1505611"/>
                  <a:gd name="connsiteY4" fmla="*/ 0 h 1505611"/>
                  <a:gd name="connsiteX5" fmla="*/ 752806 w 1505611"/>
                  <a:gd name="connsiteY5" fmla="*/ 1426369 h 1505611"/>
                  <a:gd name="connsiteX6" fmla="*/ 79243 w 1505611"/>
                  <a:gd name="connsiteY6" fmla="*/ 752806 h 1505611"/>
                  <a:gd name="connsiteX7" fmla="*/ 752806 w 1505611"/>
                  <a:gd name="connsiteY7" fmla="*/ 79243 h 1505611"/>
                  <a:gd name="connsiteX8" fmla="*/ 1024212 w 1505611"/>
                  <a:gd name="connsiteY8" fmla="*/ 136694 h 1505611"/>
                  <a:gd name="connsiteX9" fmla="*/ 960818 w 1505611"/>
                  <a:gd name="connsiteY9" fmla="*/ 188201 h 1505611"/>
                  <a:gd name="connsiteX10" fmla="*/ 935064 w 1505611"/>
                  <a:gd name="connsiteY10" fmla="*/ 198107 h 1505611"/>
                  <a:gd name="connsiteX11" fmla="*/ 897424 w 1505611"/>
                  <a:gd name="connsiteY11" fmla="*/ 198107 h 1505611"/>
                  <a:gd name="connsiteX12" fmla="*/ 883556 w 1505611"/>
                  <a:gd name="connsiteY12" fmla="*/ 196126 h 1505611"/>
                  <a:gd name="connsiteX13" fmla="*/ 731014 w 1505611"/>
                  <a:gd name="connsiteY13" fmla="*/ 138675 h 1505611"/>
                  <a:gd name="connsiteX14" fmla="*/ 552718 w 1505611"/>
                  <a:gd name="connsiteY14" fmla="*/ 198107 h 1505611"/>
                  <a:gd name="connsiteX15" fmla="*/ 570548 w 1505611"/>
                  <a:gd name="connsiteY15" fmla="*/ 257539 h 1505611"/>
                  <a:gd name="connsiteX16" fmla="*/ 574510 w 1505611"/>
                  <a:gd name="connsiteY16" fmla="*/ 257539 h 1505611"/>
                  <a:gd name="connsiteX17" fmla="*/ 629980 w 1505611"/>
                  <a:gd name="connsiteY17" fmla="*/ 257539 h 1505611"/>
                  <a:gd name="connsiteX18" fmla="*/ 663658 w 1505611"/>
                  <a:gd name="connsiteY18" fmla="*/ 239709 h 1505611"/>
                  <a:gd name="connsiteX19" fmla="*/ 685449 w 1505611"/>
                  <a:gd name="connsiteY19" fmla="*/ 206031 h 1505611"/>
                  <a:gd name="connsiteX20" fmla="*/ 701298 w 1505611"/>
                  <a:gd name="connsiteY20" fmla="*/ 198107 h 1505611"/>
                  <a:gd name="connsiteX21" fmla="*/ 732995 w 1505611"/>
                  <a:gd name="connsiteY21" fmla="*/ 198107 h 1505611"/>
                  <a:gd name="connsiteX22" fmla="*/ 691393 w 1505611"/>
                  <a:gd name="connsiteY22" fmla="*/ 267444 h 1505611"/>
                  <a:gd name="connsiteX23" fmla="*/ 639885 w 1505611"/>
                  <a:gd name="connsiteY23" fmla="*/ 297160 h 1505611"/>
                  <a:gd name="connsiteX24" fmla="*/ 586396 w 1505611"/>
                  <a:gd name="connsiteY24" fmla="*/ 297160 h 1505611"/>
                  <a:gd name="connsiteX25" fmla="*/ 564604 w 1505611"/>
                  <a:gd name="connsiteY25" fmla="*/ 303103 h 1505611"/>
                  <a:gd name="connsiteX26" fmla="*/ 515078 w 1505611"/>
                  <a:gd name="connsiteY26" fmla="*/ 336782 h 1505611"/>
                  <a:gd name="connsiteX27" fmla="*/ 475456 w 1505611"/>
                  <a:gd name="connsiteY27" fmla="*/ 336782 h 1505611"/>
                  <a:gd name="connsiteX28" fmla="*/ 455646 w 1505611"/>
                  <a:gd name="connsiteY28" fmla="*/ 356592 h 1505611"/>
                  <a:gd name="connsiteX29" fmla="*/ 455646 w 1505611"/>
                  <a:gd name="connsiteY29" fmla="*/ 376403 h 1505611"/>
                  <a:gd name="connsiteX30" fmla="*/ 435835 w 1505611"/>
                  <a:gd name="connsiteY30" fmla="*/ 396214 h 1505611"/>
                  <a:gd name="connsiteX31" fmla="*/ 418005 w 1505611"/>
                  <a:gd name="connsiteY31" fmla="*/ 396214 h 1505611"/>
                  <a:gd name="connsiteX32" fmla="*/ 384327 w 1505611"/>
                  <a:gd name="connsiteY32" fmla="*/ 414043 h 1505611"/>
                  <a:gd name="connsiteX33" fmla="*/ 360554 w 1505611"/>
                  <a:gd name="connsiteY33" fmla="*/ 451683 h 1505611"/>
                  <a:gd name="connsiteX34" fmla="*/ 356592 w 1505611"/>
                  <a:gd name="connsiteY34" fmla="*/ 463570 h 1505611"/>
                  <a:gd name="connsiteX35" fmla="*/ 356592 w 1505611"/>
                  <a:gd name="connsiteY35" fmla="*/ 475456 h 1505611"/>
                  <a:gd name="connsiteX36" fmla="*/ 376403 w 1505611"/>
                  <a:gd name="connsiteY36" fmla="*/ 495267 h 1505611"/>
                  <a:gd name="connsiteX37" fmla="*/ 447721 w 1505611"/>
                  <a:gd name="connsiteY37" fmla="*/ 495267 h 1505611"/>
                  <a:gd name="connsiteX38" fmla="*/ 461589 w 1505611"/>
                  <a:gd name="connsiteY38" fmla="*/ 489324 h 1505611"/>
                  <a:gd name="connsiteX39" fmla="*/ 523002 w 1505611"/>
                  <a:gd name="connsiteY39" fmla="*/ 427911 h 1505611"/>
                  <a:gd name="connsiteX40" fmla="*/ 550737 w 1505611"/>
                  <a:gd name="connsiteY40" fmla="*/ 416024 h 1505611"/>
                  <a:gd name="connsiteX41" fmla="*/ 558661 w 1505611"/>
                  <a:gd name="connsiteY41" fmla="*/ 416024 h 1505611"/>
                  <a:gd name="connsiteX42" fmla="*/ 578472 w 1505611"/>
                  <a:gd name="connsiteY42" fmla="*/ 431873 h 1505611"/>
                  <a:gd name="connsiteX43" fmla="*/ 590358 w 1505611"/>
                  <a:gd name="connsiteY43" fmla="*/ 481399 h 1505611"/>
                  <a:gd name="connsiteX44" fmla="*/ 610169 w 1505611"/>
                  <a:gd name="connsiteY44" fmla="*/ 497248 h 1505611"/>
                  <a:gd name="connsiteX45" fmla="*/ 614131 w 1505611"/>
                  <a:gd name="connsiteY45" fmla="*/ 497248 h 1505611"/>
                  <a:gd name="connsiteX46" fmla="*/ 633942 w 1505611"/>
                  <a:gd name="connsiteY46" fmla="*/ 477437 h 1505611"/>
                  <a:gd name="connsiteX47" fmla="*/ 633942 w 1505611"/>
                  <a:gd name="connsiteY47" fmla="*/ 425930 h 1505611"/>
                  <a:gd name="connsiteX48" fmla="*/ 639885 w 1505611"/>
                  <a:gd name="connsiteY48" fmla="*/ 412062 h 1505611"/>
                  <a:gd name="connsiteX49" fmla="*/ 653752 w 1505611"/>
                  <a:gd name="connsiteY49" fmla="*/ 396214 h 1505611"/>
                  <a:gd name="connsiteX50" fmla="*/ 669601 w 1505611"/>
                  <a:gd name="connsiteY50" fmla="*/ 441778 h 1505611"/>
                  <a:gd name="connsiteX51" fmla="*/ 687431 w 1505611"/>
                  <a:gd name="connsiteY51" fmla="*/ 455646 h 1505611"/>
                  <a:gd name="connsiteX52" fmla="*/ 705260 w 1505611"/>
                  <a:gd name="connsiteY52" fmla="*/ 455646 h 1505611"/>
                  <a:gd name="connsiteX53" fmla="*/ 719128 w 1505611"/>
                  <a:gd name="connsiteY53" fmla="*/ 449702 h 1505611"/>
                  <a:gd name="connsiteX54" fmla="*/ 727052 w 1505611"/>
                  <a:gd name="connsiteY54" fmla="*/ 441778 h 1505611"/>
                  <a:gd name="connsiteX55" fmla="*/ 740919 w 1505611"/>
                  <a:gd name="connsiteY55" fmla="*/ 435835 h 1505611"/>
                  <a:gd name="connsiteX56" fmla="*/ 752806 w 1505611"/>
                  <a:gd name="connsiteY56" fmla="*/ 435835 h 1505611"/>
                  <a:gd name="connsiteX57" fmla="*/ 772616 w 1505611"/>
                  <a:gd name="connsiteY57" fmla="*/ 455646 h 1505611"/>
                  <a:gd name="connsiteX58" fmla="*/ 772616 w 1505611"/>
                  <a:gd name="connsiteY58" fmla="*/ 475456 h 1505611"/>
                  <a:gd name="connsiteX59" fmla="*/ 792427 w 1505611"/>
                  <a:gd name="connsiteY59" fmla="*/ 495267 h 1505611"/>
                  <a:gd name="connsiteX60" fmla="*/ 863746 w 1505611"/>
                  <a:gd name="connsiteY60" fmla="*/ 495267 h 1505611"/>
                  <a:gd name="connsiteX61" fmla="*/ 881575 w 1505611"/>
                  <a:gd name="connsiteY61" fmla="*/ 521021 h 1505611"/>
                  <a:gd name="connsiteX62" fmla="*/ 875632 w 1505611"/>
                  <a:gd name="connsiteY62" fmla="*/ 538850 h 1505611"/>
                  <a:gd name="connsiteX63" fmla="*/ 853840 w 1505611"/>
                  <a:gd name="connsiteY63" fmla="*/ 552718 h 1505611"/>
                  <a:gd name="connsiteX64" fmla="*/ 758749 w 1505611"/>
                  <a:gd name="connsiteY64" fmla="*/ 536869 h 1505611"/>
                  <a:gd name="connsiteX65" fmla="*/ 744881 w 1505611"/>
                  <a:gd name="connsiteY65" fmla="*/ 536869 h 1505611"/>
                  <a:gd name="connsiteX66" fmla="*/ 663658 w 1505611"/>
                  <a:gd name="connsiteY66" fmla="*/ 552718 h 1505611"/>
                  <a:gd name="connsiteX67" fmla="*/ 641866 w 1505611"/>
                  <a:gd name="connsiteY67" fmla="*/ 550737 h 1505611"/>
                  <a:gd name="connsiteX68" fmla="*/ 515078 w 1505611"/>
                  <a:gd name="connsiteY68" fmla="*/ 515078 h 1505611"/>
                  <a:gd name="connsiteX69" fmla="*/ 277349 w 1505611"/>
                  <a:gd name="connsiteY69" fmla="*/ 732995 h 1505611"/>
                  <a:gd name="connsiteX70" fmla="*/ 396214 w 1505611"/>
                  <a:gd name="connsiteY70" fmla="*/ 871670 h 1505611"/>
                  <a:gd name="connsiteX71" fmla="*/ 594320 w 1505611"/>
                  <a:gd name="connsiteY71" fmla="*/ 1030155 h 1505611"/>
                  <a:gd name="connsiteX72" fmla="*/ 594320 w 1505611"/>
                  <a:gd name="connsiteY72" fmla="*/ 1152981 h 1505611"/>
                  <a:gd name="connsiteX73" fmla="*/ 618093 w 1505611"/>
                  <a:gd name="connsiteY73" fmla="*/ 1216376 h 1505611"/>
                  <a:gd name="connsiteX74" fmla="*/ 675544 w 1505611"/>
                  <a:gd name="connsiteY74" fmla="*/ 1285713 h 1505611"/>
                  <a:gd name="connsiteX75" fmla="*/ 721109 w 1505611"/>
                  <a:gd name="connsiteY75" fmla="*/ 1307505 h 1505611"/>
                  <a:gd name="connsiteX76" fmla="*/ 768654 w 1505611"/>
                  <a:gd name="connsiteY76" fmla="*/ 1307505 h 1505611"/>
                  <a:gd name="connsiteX77" fmla="*/ 810257 w 1505611"/>
                  <a:gd name="connsiteY77" fmla="*/ 1289675 h 1505611"/>
                  <a:gd name="connsiteX78" fmla="*/ 857802 w 1505611"/>
                  <a:gd name="connsiteY78" fmla="*/ 1242129 h 1505611"/>
                  <a:gd name="connsiteX79" fmla="*/ 879594 w 1505611"/>
                  <a:gd name="connsiteY79" fmla="*/ 1210432 h 1505611"/>
                  <a:gd name="connsiteX80" fmla="*/ 919215 w 1505611"/>
                  <a:gd name="connsiteY80" fmla="*/ 1129209 h 1505611"/>
                  <a:gd name="connsiteX81" fmla="*/ 929121 w 1505611"/>
                  <a:gd name="connsiteY81" fmla="*/ 1085625 h 1505611"/>
                  <a:gd name="connsiteX82" fmla="*/ 929121 w 1505611"/>
                  <a:gd name="connsiteY82" fmla="*/ 994496 h 1505611"/>
                  <a:gd name="connsiteX83" fmla="*/ 946950 w 1505611"/>
                  <a:gd name="connsiteY83" fmla="*/ 952894 h 1505611"/>
                  <a:gd name="connsiteX84" fmla="*/ 1051947 w 1505611"/>
                  <a:gd name="connsiteY84" fmla="*/ 847897 h 1505611"/>
                  <a:gd name="connsiteX85" fmla="*/ 1049966 w 1505611"/>
                  <a:gd name="connsiteY85" fmla="*/ 818181 h 1505611"/>
                  <a:gd name="connsiteX86" fmla="*/ 865727 w 1505611"/>
                  <a:gd name="connsiteY86" fmla="*/ 624036 h 1505611"/>
                  <a:gd name="connsiteX87" fmla="*/ 883556 w 1505611"/>
                  <a:gd name="connsiteY87" fmla="*/ 594320 h 1505611"/>
                  <a:gd name="connsiteX88" fmla="*/ 891481 w 1505611"/>
                  <a:gd name="connsiteY88" fmla="*/ 594320 h 1505611"/>
                  <a:gd name="connsiteX89" fmla="*/ 1004401 w 1505611"/>
                  <a:gd name="connsiteY89" fmla="*/ 740919 h 1505611"/>
                  <a:gd name="connsiteX90" fmla="*/ 1061852 w 1505611"/>
                  <a:gd name="connsiteY90" fmla="*/ 746863 h 1505611"/>
                  <a:gd name="connsiteX91" fmla="*/ 1127228 w 1505611"/>
                  <a:gd name="connsiteY91" fmla="*/ 691393 h 1505611"/>
                  <a:gd name="connsiteX92" fmla="*/ 1125247 w 1505611"/>
                  <a:gd name="connsiteY92" fmla="*/ 659696 h 1505611"/>
                  <a:gd name="connsiteX93" fmla="*/ 1065814 w 1505611"/>
                  <a:gd name="connsiteY93" fmla="*/ 624036 h 1505611"/>
                  <a:gd name="connsiteX94" fmla="*/ 1057890 w 1505611"/>
                  <a:gd name="connsiteY94" fmla="*/ 598282 h 1505611"/>
                  <a:gd name="connsiteX95" fmla="*/ 1059871 w 1505611"/>
                  <a:gd name="connsiteY95" fmla="*/ 594320 h 1505611"/>
                  <a:gd name="connsiteX96" fmla="*/ 1087606 w 1505611"/>
                  <a:gd name="connsiteY96" fmla="*/ 586396 h 1505611"/>
                  <a:gd name="connsiteX97" fmla="*/ 1158925 w 1505611"/>
                  <a:gd name="connsiteY97" fmla="*/ 629980 h 1505611"/>
                  <a:gd name="connsiteX98" fmla="*/ 1178735 w 1505611"/>
                  <a:gd name="connsiteY98" fmla="*/ 635923 h 1505611"/>
                  <a:gd name="connsiteX99" fmla="*/ 1200527 w 1505611"/>
                  <a:gd name="connsiteY99" fmla="*/ 635923 h 1505611"/>
                  <a:gd name="connsiteX100" fmla="*/ 1236186 w 1505611"/>
                  <a:gd name="connsiteY100" fmla="*/ 659696 h 1505611"/>
                  <a:gd name="connsiteX101" fmla="*/ 1293637 w 1505611"/>
                  <a:gd name="connsiteY101" fmla="*/ 790446 h 1505611"/>
                  <a:gd name="connsiteX102" fmla="*/ 1329296 w 1505611"/>
                  <a:gd name="connsiteY102" fmla="*/ 814219 h 1505611"/>
                  <a:gd name="connsiteX103" fmla="*/ 1329296 w 1505611"/>
                  <a:gd name="connsiteY103" fmla="*/ 814219 h 1505611"/>
                  <a:gd name="connsiteX104" fmla="*/ 1362975 w 1505611"/>
                  <a:gd name="connsiteY104" fmla="*/ 780541 h 1505611"/>
                  <a:gd name="connsiteX105" fmla="*/ 1362975 w 1505611"/>
                  <a:gd name="connsiteY105" fmla="*/ 725071 h 1505611"/>
                  <a:gd name="connsiteX106" fmla="*/ 1370899 w 1505611"/>
                  <a:gd name="connsiteY106" fmla="*/ 709222 h 1505611"/>
                  <a:gd name="connsiteX107" fmla="*/ 1416463 w 1505611"/>
                  <a:gd name="connsiteY107" fmla="*/ 673563 h 1505611"/>
                  <a:gd name="connsiteX108" fmla="*/ 1422407 w 1505611"/>
                  <a:gd name="connsiteY108" fmla="*/ 754787 h 1505611"/>
                  <a:gd name="connsiteX109" fmla="*/ 752806 w 1505611"/>
                  <a:gd name="connsiteY109" fmla="*/ 1426369 h 150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1505611" h="1505611">
                    <a:moveTo>
                      <a:pt x="752806" y="0"/>
                    </a:moveTo>
                    <a:cubicBezTo>
                      <a:pt x="336782" y="0"/>
                      <a:pt x="0" y="336782"/>
                      <a:pt x="0" y="752806"/>
                    </a:cubicBezTo>
                    <a:cubicBezTo>
                      <a:pt x="0" y="1168830"/>
                      <a:pt x="336782" y="1505612"/>
                      <a:pt x="752806" y="1505612"/>
                    </a:cubicBezTo>
                    <a:cubicBezTo>
                      <a:pt x="1168830" y="1505612"/>
                      <a:pt x="1505612" y="1168830"/>
                      <a:pt x="1505612" y="752806"/>
                    </a:cubicBezTo>
                    <a:cubicBezTo>
                      <a:pt x="1505612" y="336782"/>
                      <a:pt x="1168830" y="0"/>
                      <a:pt x="752806" y="0"/>
                    </a:cubicBezTo>
                    <a:close/>
                    <a:moveTo>
                      <a:pt x="752806" y="1426369"/>
                    </a:moveTo>
                    <a:cubicBezTo>
                      <a:pt x="382346" y="1426369"/>
                      <a:pt x="79243" y="1123265"/>
                      <a:pt x="79243" y="752806"/>
                    </a:cubicBezTo>
                    <a:cubicBezTo>
                      <a:pt x="79243" y="382346"/>
                      <a:pt x="382346" y="79243"/>
                      <a:pt x="752806" y="79243"/>
                    </a:cubicBezTo>
                    <a:cubicBezTo>
                      <a:pt x="849878" y="79243"/>
                      <a:pt x="941007" y="99053"/>
                      <a:pt x="1024212" y="136694"/>
                    </a:cubicBezTo>
                    <a:lnTo>
                      <a:pt x="960818" y="188201"/>
                    </a:lnTo>
                    <a:cubicBezTo>
                      <a:pt x="952894" y="194145"/>
                      <a:pt x="944969" y="198107"/>
                      <a:pt x="935064" y="198107"/>
                    </a:cubicBezTo>
                    <a:lnTo>
                      <a:pt x="897424" y="198107"/>
                    </a:lnTo>
                    <a:cubicBezTo>
                      <a:pt x="893462" y="198107"/>
                      <a:pt x="887518" y="198107"/>
                      <a:pt x="883556" y="196126"/>
                    </a:cubicBezTo>
                    <a:cubicBezTo>
                      <a:pt x="883556" y="196126"/>
                      <a:pt x="786484" y="138675"/>
                      <a:pt x="731014" y="138675"/>
                    </a:cubicBezTo>
                    <a:cubicBezTo>
                      <a:pt x="677525" y="138675"/>
                      <a:pt x="590358" y="172353"/>
                      <a:pt x="552718" y="198107"/>
                    </a:cubicBezTo>
                    <a:cubicBezTo>
                      <a:pt x="495267" y="235747"/>
                      <a:pt x="556680" y="253577"/>
                      <a:pt x="570548" y="257539"/>
                    </a:cubicBezTo>
                    <a:cubicBezTo>
                      <a:pt x="572529" y="257539"/>
                      <a:pt x="574510" y="257539"/>
                      <a:pt x="574510" y="257539"/>
                    </a:cubicBezTo>
                    <a:lnTo>
                      <a:pt x="629980" y="257539"/>
                    </a:lnTo>
                    <a:cubicBezTo>
                      <a:pt x="643847" y="257539"/>
                      <a:pt x="655733" y="251596"/>
                      <a:pt x="663658" y="239709"/>
                    </a:cubicBezTo>
                    <a:lnTo>
                      <a:pt x="685449" y="206031"/>
                    </a:lnTo>
                    <a:cubicBezTo>
                      <a:pt x="689412" y="200088"/>
                      <a:pt x="695355" y="198107"/>
                      <a:pt x="701298" y="198107"/>
                    </a:cubicBezTo>
                    <a:lnTo>
                      <a:pt x="732995" y="198107"/>
                    </a:lnTo>
                    <a:lnTo>
                      <a:pt x="691393" y="267444"/>
                    </a:lnTo>
                    <a:cubicBezTo>
                      <a:pt x="681487" y="285274"/>
                      <a:pt x="661677" y="297160"/>
                      <a:pt x="639885" y="297160"/>
                    </a:cubicBezTo>
                    <a:lnTo>
                      <a:pt x="586396" y="297160"/>
                    </a:lnTo>
                    <a:cubicBezTo>
                      <a:pt x="578472" y="297160"/>
                      <a:pt x="570548" y="299141"/>
                      <a:pt x="564604" y="303103"/>
                    </a:cubicBezTo>
                    <a:lnTo>
                      <a:pt x="515078" y="336782"/>
                    </a:lnTo>
                    <a:lnTo>
                      <a:pt x="475456" y="336782"/>
                    </a:lnTo>
                    <a:cubicBezTo>
                      <a:pt x="463570" y="336782"/>
                      <a:pt x="455646" y="344706"/>
                      <a:pt x="455646" y="356592"/>
                    </a:cubicBezTo>
                    <a:lnTo>
                      <a:pt x="455646" y="376403"/>
                    </a:lnTo>
                    <a:cubicBezTo>
                      <a:pt x="455646" y="388289"/>
                      <a:pt x="447721" y="396214"/>
                      <a:pt x="435835" y="396214"/>
                    </a:cubicBezTo>
                    <a:lnTo>
                      <a:pt x="418005" y="396214"/>
                    </a:lnTo>
                    <a:cubicBezTo>
                      <a:pt x="404138" y="396214"/>
                      <a:pt x="392251" y="402157"/>
                      <a:pt x="384327" y="414043"/>
                    </a:cubicBezTo>
                    <a:lnTo>
                      <a:pt x="360554" y="451683"/>
                    </a:lnTo>
                    <a:cubicBezTo>
                      <a:pt x="358573" y="455646"/>
                      <a:pt x="356592" y="459608"/>
                      <a:pt x="356592" y="463570"/>
                    </a:cubicBezTo>
                    <a:lnTo>
                      <a:pt x="356592" y="475456"/>
                    </a:lnTo>
                    <a:cubicBezTo>
                      <a:pt x="356592" y="487343"/>
                      <a:pt x="364516" y="495267"/>
                      <a:pt x="376403" y="495267"/>
                    </a:cubicBezTo>
                    <a:lnTo>
                      <a:pt x="447721" y="495267"/>
                    </a:lnTo>
                    <a:cubicBezTo>
                      <a:pt x="453665" y="495267"/>
                      <a:pt x="457627" y="493286"/>
                      <a:pt x="461589" y="489324"/>
                    </a:cubicBezTo>
                    <a:lnTo>
                      <a:pt x="523002" y="427911"/>
                    </a:lnTo>
                    <a:cubicBezTo>
                      <a:pt x="530926" y="419986"/>
                      <a:pt x="540832" y="416024"/>
                      <a:pt x="550737" y="416024"/>
                    </a:cubicBezTo>
                    <a:lnTo>
                      <a:pt x="558661" y="416024"/>
                    </a:lnTo>
                    <a:cubicBezTo>
                      <a:pt x="568566" y="416024"/>
                      <a:pt x="576491" y="421967"/>
                      <a:pt x="578472" y="431873"/>
                    </a:cubicBezTo>
                    <a:lnTo>
                      <a:pt x="590358" y="481399"/>
                    </a:lnTo>
                    <a:cubicBezTo>
                      <a:pt x="592339" y="489324"/>
                      <a:pt x="600264" y="497248"/>
                      <a:pt x="610169" y="497248"/>
                    </a:cubicBezTo>
                    <a:lnTo>
                      <a:pt x="614131" y="497248"/>
                    </a:lnTo>
                    <a:cubicBezTo>
                      <a:pt x="626017" y="497248"/>
                      <a:pt x="633942" y="489324"/>
                      <a:pt x="633942" y="477437"/>
                    </a:cubicBezTo>
                    <a:lnTo>
                      <a:pt x="633942" y="425930"/>
                    </a:lnTo>
                    <a:cubicBezTo>
                      <a:pt x="633942" y="419986"/>
                      <a:pt x="635923" y="416024"/>
                      <a:pt x="639885" y="412062"/>
                    </a:cubicBezTo>
                    <a:lnTo>
                      <a:pt x="653752" y="396214"/>
                    </a:lnTo>
                    <a:lnTo>
                      <a:pt x="669601" y="441778"/>
                    </a:lnTo>
                    <a:cubicBezTo>
                      <a:pt x="671582" y="449702"/>
                      <a:pt x="679506" y="455646"/>
                      <a:pt x="687431" y="455646"/>
                    </a:cubicBezTo>
                    <a:lnTo>
                      <a:pt x="705260" y="455646"/>
                    </a:lnTo>
                    <a:cubicBezTo>
                      <a:pt x="711203" y="455646"/>
                      <a:pt x="715165" y="453665"/>
                      <a:pt x="719128" y="449702"/>
                    </a:cubicBezTo>
                    <a:lnTo>
                      <a:pt x="727052" y="441778"/>
                    </a:lnTo>
                    <a:cubicBezTo>
                      <a:pt x="731014" y="437816"/>
                      <a:pt x="734976" y="435835"/>
                      <a:pt x="740919" y="435835"/>
                    </a:cubicBezTo>
                    <a:lnTo>
                      <a:pt x="752806" y="435835"/>
                    </a:lnTo>
                    <a:cubicBezTo>
                      <a:pt x="764692" y="435835"/>
                      <a:pt x="772616" y="443759"/>
                      <a:pt x="772616" y="455646"/>
                    </a:cubicBezTo>
                    <a:lnTo>
                      <a:pt x="772616" y="475456"/>
                    </a:lnTo>
                    <a:cubicBezTo>
                      <a:pt x="772616" y="487343"/>
                      <a:pt x="780541" y="495267"/>
                      <a:pt x="792427" y="495267"/>
                    </a:cubicBezTo>
                    <a:lnTo>
                      <a:pt x="863746" y="495267"/>
                    </a:lnTo>
                    <a:cubicBezTo>
                      <a:pt x="877613" y="495267"/>
                      <a:pt x="887518" y="509134"/>
                      <a:pt x="881575" y="521021"/>
                    </a:cubicBezTo>
                    <a:lnTo>
                      <a:pt x="875632" y="538850"/>
                    </a:lnTo>
                    <a:cubicBezTo>
                      <a:pt x="871670" y="548756"/>
                      <a:pt x="863746" y="554699"/>
                      <a:pt x="853840" y="552718"/>
                    </a:cubicBezTo>
                    <a:lnTo>
                      <a:pt x="758749" y="536869"/>
                    </a:lnTo>
                    <a:cubicBezTo>
                      <a:pt x="754787" y="536869"/>
                      <a:pt x="748844" y="536869"/>
                      <a:pt x="744881" y="536869"/>
                    </a:cubicBezTo>
                    <a:lnTo>
                      <a:pt x="663658" y="552718"/>
                    </a:lnTo>
                    <a:cubicBezTo>
                      <a:pt x="655733" y="554699"/>
                      <a:pt x="649790" y="552718"/>
                      <a:pt x="641866" y="550737"/>
                    </a:cubicBezTo>
                    <a:cubicBezTo>
                      <a:pt x="616112" y="540832"/>
                      <a:pt x="544794" y="515078"/>
                      <a:pt x="515078" y="515078"/>
                    </a:cubicBezTo>
                    <a:cubicBezTo>
                      <a:pt x="279331" y="515078"/>
                      <a:pt x="277349" y="673563"/>
                      <a:pt x="277349" y="732995"/>
                    </a:cubicBezTo>
                    <a:cubicBezTo>
                      <a:pt x="277349" y="812238"/>
                      <a:pt x="322914" y="871670"/>
                      <a:pt x="396214" y="871670"/>
                    </a:cubicBezTo>
                    <a:cubicBezTo>
                      <a:pt x="483381" y="871670"/>
                      <a:pt x="594320" y="867708"/>
                      <a:pt x="594320" y="1030155"/>
                    </a:cubicBezTo>
                    <a:lnTo>
                      <a:pt x="594320" y="1152981"/>
                    </a:lnTo>
                    <a:cubicBezTo>
                      <a:pt x="594320" y="1176754"/>
                      <a:pt x="602245" y="1198546"/>
                      <a:pt x="618093" y="1216376"/>
                    </a:cubicBezTo>
                    <a:lnTo>
                      <a:pt x="675544" y="1285713"/>
                    </a:lnTo>
                    <a:cubicBezTo>
                      <a:pt x="687431" y="1299580"/>
                      <a:pt x="703279" y="1307505"/>
                      <a:pt x="721109" y="1307505"/>
                    </a:cubicBezTo>
                    <a:lnTo>
                      <a:pt x="768654" y="1307505"/>
                    </a:lnTo>
                    <a:cubicBezTo>
                      <a:pt x="784503" y="1307505"/>
                      <a:pt x="800351" y="1301561"/>
                      <a:pt x="810257" y="1289675"/>
                    </a:cubicBezTo>
                    <a:lnTo>
                      <a:pt x="857802" y="1242129"/>
                    </a:lnTo>
                    <a:cubicBezTo>
                      <a:pt x="867708" y="1232224"/>
                      <a:pt x="873651" y="1222319"/>
                      <a:pt x="879594" y="1210432"/>
                    </a:cubicBezTo>
                    <a:lnTo>
                      <a:pt x="919215" y="1129209"/>
                    </a:lnTo>
                    <a:cubicBezTo>
                      <a:pt x="925159" y="1115341"/>
                      <a:pt x="929121" y="1099493"/>
                      <a:pt x="929121" y="1085625"/>
                    </a:cubicBezTo>
                    <a:lnTo>
                      <a:pt x="929121" y="994496"/>
                    </a:lnTo>
                    <a:cubicBezTo>
                      <a:pt x="929121" y="978648"/>
                      <a:pt x="935064" y="962799"/>
                      <a:pt x="946950" y="952894"/>
                    </a:cubicBezTo>
                    <a:lnTo>
                      <a:pt x="1051947" y="847897"/>
                    </a:lnTo>
                    <a:cubicBezTo>
                      <a:pt x="1059871" y="839973"/>
                      <a:pt x="1059871" y="824124"/>
                      <a:pt x="1049966" y="818181"/>
                    </a:cubicBezTo>
                    <a:cubicBezTo>
                      <a:pt x="1049966" y="818181"/>
                      <a:pt x="931102" y="750825"/>
                      <a:pt x="865727" y="624036"/>
                    </a:cubicBezTo>
                    <a:cubicBezTo>
                      <a:pt x="859783" y="610169"/>
                      <a:pt x="867708" y="594320"/>
                      <a:pt x="883556" y="594320"/>
                    </a:cubicBezTo>
                    <a:lnTo>
                      <a:pt x="891481" y="594320"/>
                    </a:lnTo>
                    <a:lnTo>
                      <a:pt x="1004401" y="740919"/>
                    </a:lnTo>
                    <a:cubicBezTo>
                      <a:pt x="1018269" y="758749"/>
                      <a:pt x="1044023" y="760730"/>
                      <a:pt x="1061852" y="746863"/>
                    </a:cubicBezTo>
                    <a:lnTo>
                      <a:pt x="1127228" y="691393"/>
                    </a:lnTo>
                    <a:cubicBezTo>
                      <a:pt x="1137133" y="683468"/>
                      <a:pt x="1137133" y="665639"/>
                      <a:pt x="1125247" y="659696"/>
                    </a:cubicBezTo>
                    <a:lnTo>
                      <a:pt x="1065814" y="624036"/>
                    </a:lnTo>
                    <a:cubicBezTo>
                      <a:pt x="1057890" y="618093"/>
                      <a:pt x="1053928" y="608188"/>
                      <a:pt x="1057890" y="598282"/>
                    </a:cubicBezTo>
                    <a:lnTo>
                      <a:pt x="1059871" y="594320"/>
                    </a:lnTo>
                    <a:cubicBezTo>
                      <a:pt x="1065814" y="584415"/>
                      <a:pt x="1077701" y="580453"/>
                      <a:pt x="1087606" y="586396"/>
                    </a:cubicBezTo>
                    <a:lnTo>
                      <a:pt x="1158925" y="629980"/>
                    </a:lnTo>
                    <a:cubicBezTo>
                      <a:pt x="1164868" y="633942"/>
                      <a:pt x="1172792" y="635923"/>
                      <a:pt x="1178735" y="635923"/>
                    </a:cubicBezTo>
                    <a:lnTo>
                      <a:pt x="1200527" y="635923"/>
                    </a:lnTo>
                    <a:cubicBezTo>
                      <a:pt x="1216376" y="635923"/>
                      <a:pt x="1230243" y="645828"/>
                      <a:pt x="1236186" y="659696"/>
                    </a:cubicBezTo>
                    <a:lnTo>
                      <a:pt x="1293637" y="790446"/>
                    </a:lnTo>
                    <a:cubicBezTo>
                      <a:pt x="1299580" y="804313"/>
                      <a:pt x="1313448" y="814219"/>
                      <a:pt x="1329296" y="814219"/>
                    </a:cubicBezTo>
                    <a:lnTo>
                      <a:pt x="1329296" y="814219"/>
                    </a:lnTo>
                    <a:cubicBezTo>
                      <a:pt x="1347126" y="814219"/>
                      <a:pt x="1362975" y="798370"/>
                      <a:pt x="1362975" y="780541"/>
                    </a:cubicBezTo>
                    <a:lnTo>
                      <a:pt x="1362975" y="725071"/>
                    </a:lnTo>
                    <a:cubicBezTo>
                      <a:pt x="1362975" y="719128"/>
                      <a:pt x="1364956" y="713184"/>
                      <a:pt x="1370899" y="709222"/>
                    </a:cubicBezTo>
                    <a:lnTo>
                      <a:pt x="1416463" y="673563"/>
                    </a:lnTo>
                    <a:cubicBezTo>
                      <a:pt x="1420426" y="699317"/>
                      <a:pt x="1422407" y="727052"/>
                      <a:pt x="1422407" y="754787"/>
                    </a:cubicBezTo>
                    <a:cubicBezTo>
                      <a:pt x="1426369" y="1123265"/>
                      <a:pt x="1123265" y="1426369"/>
                      <a:pt x="752806" y="14263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9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ADDC2EB3-D9F9-4D06-22C7-80B6E77D5942}"/>
                  </a:ext>
                </a:extLst>
              </p:cNvPr>
              <p:cNvSpPr/>
              <p:nvPr/>
            </p:nvSpPr>
            <p:spPr>
              <a:xfrm>
                <a:off x="3699522" y="10166512"/>
                <a:ext cx="91129" cy="110939"/>
              </a:xfrm>
              <a:custGeom>
                <a:avLst/>
                <a:gdLst>
                  <a:gd name="connsiteX0" fmla="*/ 31697 w 91129"/>
                  <a:gd name="connsiteY0" fmla="*/ 91129 h 110939"/>
                  <a:gd name="connsiteX1" fmla="*/ 31697 w 91129"/>
                  <a:gd name="connsiteY1" fmla="*/ 110940 h 110939"/>
                  <a:gd name="connsiteX2" fmla="*/ 51508 w 91129"/>
                  <a:gd name="connsiteY2" fmla="*/ 110940 h 110939"/>
                  <a:gd name="connsiteX3" fmla="*/ 71318 w 91129"/>
                  <a:gd name="connsiteY3" fmla="*/ 91129 h 110939"/>
                  <a:gd name="connsiteX4" fmla="*/ 71318 w 91129"/>
                  <a:gd name="connsiteY4" fmla="*/ 71318 h 110939"/>
                  <a:gd name="connsiteX5" fmla="*/ 91129 w 91129"/>
                  <a:gd name="connsiteY5" fmla="*/ 71318 h 110939"/>
                  <a:gd name="connsiteX6" fmla="*/ 91129 w 91129"/>
                  <a:gd name="connsiteY6" fmla="*/ 39621 h 110939"/>
                  <a:gd name="connsiteX7" fmla="*/ 85186 w 91129"/>
                  <a:gd name="connsiteY7" fmla="*/ 25754 h 110939"/>
                  <a:gd name="connsiteX8" fmla="*/ 65375 w 91129"/>
                  <a:gd name="connsiteY8" fmla="*/ 5943 h 110939"/>
                  <a:gd name="connsiteX9" fmla="*/ 37640 w 91129"/>
                  <a:gd name="connsiteY9" fmla="*/ 5943 h 110939"/>
                  <a:gd name="connsiteX10" fmla="*/ 5943 w 91129"/>
                  <a:gd name="connsiteY10" fmla="*/ 37640 h 110939"/>
                  <a:gd name="connsiteX11" fmla="*/ 5943 w 91129"/>
                  <a:gd name="connsiteY11" fmla="*/ 65375 h 110939"/>
                  <a:gd name="connsiteX12" fmla="*/ 31697 w 91129"/>
                  <a:gd name="connsiteY12" fmla="*/ 91129 h 110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129" h="110939">
                    <a:moveTo>
                      <a:pt x="31697" y="91129"/>
                    </a:moveTo>
                    <a:lnTo>
                      <a:pt x="31697" y="110940"/>
                    </a:lnTo>
                    <a:lnTo>
                      <a:pt x="51508" y="110940"/>
                    </a:lnTo>
                    <a:cubicBezTo>
                      <a:pt x="63394" y="110940"/>
                      <a:pt x="71318" y="103016"/>
                      <a:pt x="71318" y="91129"/>
                    </a:cubicBezTo>
                    <a:lnTo>
                      <a:pt x="71318" y="71318"/>
                    </a:lnTo>
                    <a:lnTo>
                      <a:pt x="91129" y="71318"/>
                    </a:lnTo>
                    <a:lnTo>
                      <a:pt x="91129" y="39621"/>
                    </a:lnTo>
                    <a:cubicBezTo>
                      <a:pt x="91129" y="33678"/>
                      <a:pt x="89148" y="29716"/>
                      <a:pt x="85186" y="25754"/>
                    </a:cubicBezTo>
                    <a:lnTo>
                      <a:pt x="65375" y="5943"/>
                    </a:lnTo>
                    <a:cubicBezTo>
                      <a:pt x="57451" y="-1981"/>
                      <a:pt x="45565" y="-1981"/>
                      <a:pt x="37640" y="5943"/>
                    </a:cubicBezTo>
                    <a:lnTo>
                      <a:pt x="5943" y="37640"/>
                    </a:lnTo>
                    <a:cubicBezTo>
                      <a:pt x="-1981" y="45565"/>
                      <a:pt x="-1981" y="57451"/>
                      <a:pt x="5943" y="65375"/>
                    </a:cubicBezTo>
                    <a:lnTo>
                      <a:pt x="31697" y="91129"/>
                    </a:lnTo>
                    <a:close/>
                  </a:path>
                </a:pathLst>
              </a:custGeom>
              <a:solidFill>
                <a:schemeClr val="bg1"/>
              </a:solidFill>
              <a:ln w="19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pic>
          <p:nvPicPr>
            <p:cNvPr id="13" name="Grafik 12" descr="Thermometer Silhouette">
              <a:extLst>
                <a:ext uri="{FF2B5EF4-FFF2-40B4-BE49-F238E27FC236}">
                  <a16:creationId xmlns:a16="http://schemas.microsoft.com/office/drawing/2014/main" id="{29D6FE6B-71DD-4C51-145B-D8023086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2365475" y="10312869"/>
              <a:ext cx="1011249" cy="1011249"/>
            </a:xfrm>
            <a:prstGeom prst="rect">
              <a:avLst/>
            </a:prstGeom>
          </p:spPr>
        </p:pic>
        <p:pic>
          <p:nvPicPr>
            <p:cNvPr id="35" name="Grafik 34" descr="Wasser Silhouette">
              <a:extLst>
                <a:ext uri="{FF2B5EF4-FFF2-40B4-BE49-F238E27FC236}">
                  <a16:creationId xmlns:a16="http://schemas.microsoft.com/office/drawing/2014/main" id="{1C964B9B-EF79-0B14-DB10-0986C6450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4953538" y="10058019"/>
              <a:ext cx="785934" cy="785934"/>
            </a:xfrm>
            <a:prstGeom prst="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98763D09-8557-65A6-ED2F-0EBEABAC093E}"/>
                </a:ext>
              </a:extLst>
            </p:cNvPr>
            <p:cNvSpPr txBox="1"/>
            <p:nvPr/>
          </p:nvSpPr>
          <p:spPr>
            <a:xfrm>
              <a:off x="4957037" y="11103742"/>
              <a:ext cx="105064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800" b="1">
                  <a:solidFill>
                    <a:schemeClr val="bg1"/>
                  </a:solidFill>
                </a:rPr>
                <a:t>CO</a:t>
              </a:r>
              <a:r>
                <a:rPr lang="de-DE" sz="2800" b="1" baseline="-25000">
                  <a:solidFill>
                    <a:schemeClr val="bg1"/>
                  </a:solidFill>
                </a:rPr>
                <a:t>2</a:t>
              </a:r>
              <a:endParaRPr lang="de-DE" sz="2800" b="1"/>
            </a:p>
          </p:txBody>
        </p:sp>
      </p:grpSp>
      <p:sp>
        <p:nvSpPr>
          <p:cNvPr id="63" name="Textfeld 62">
            <a:extLst>
              <a:ext uri="{FF2B5EF4-FFF2-40B4-BE49-F238E27FC236}">
                <a16:creationId xmlns:a16="http://schemas.microsoft.com/office/drawing/2014/main" id="{BA8D0D3F-E3D6-5A19-4981-9252C70331EF}"/>
              </a:ext>
            </a:extLst>
          </p:cNvPr>
          <p:cNvSpPr txBox="1"/>
          <p:nvPr/>
        </p:nvSpPr>
        <p:spPr>
          <a:xfrm>
            <a:off x="25389908" y="23857034"/>
            <a:ext cx="318910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description</a:t>
            </a:r>
            <a:r>
              <a:rPr lang="de-DE" dirty="0"/>
              <a:t>: </a:t>
            </a:r>
            <a:r>
              <a:rPr lang="de-DE" dirty="0" err="1"/>
              <a:t>Pürckhauer</a:t>
            </a:r>
            <a:r>
              <a:rPr lang="de-DE" dirty="0"/>
              <a:t>, </a:t>
            </a:r>
            <a:r>
              <a:rPr lang="de-DE" dirty="0" err="1"/>
              <a:t>hollow</a:t>
            </a:r>
            <a:r>
              <a:rPr lang="de-DE" dirty="0"/>
              <a:t> </a:t>
            </a:r>
            <a:r>
              <a:rPr lang="de-DE" dirty="0" err="1"/>
              <a:t>drill</a:t>
            </a:r>
            <a:r>
              <a:rPr lang="de-DE" dirty="0"/>
              <a:t> &amp; </a:t>
            </a:r>
            <a:r>
              <a:rPr lang="de-DE" dirty="0" err="1"/>
              <a:t>avalanche</a:t>
            </a:r>
            <a:r>
              <a:rPr lang="de-DE" dirty="0"/>
              <a:t> probe (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peat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thickness</a:t>
            </a:r>
            <a:r>
              <a:rPr lang="de-DE" dirty="0"/>
              <a:t>)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BE1326F5-8180-F474-7213-6576F6EB9EE0}"/>
              </a:ext>
            </a:extLst>
          </p:cNvPr>
          <p:cNvSpPr txBox="1"/>
          <p:nvPr/>
        </p:nvSpPr>
        <p:spPr>
          <a:xfrm>
            <a:off x="25486816" y="28056256"/>
            <a:ext cx="318910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/>
              <a:t>Vegetation </a:t>
            </a:r>
            <a:r>
              <a:rPr lang="de-DE" dirty="0" err="1"/>
              <a:t>description</a:t>
            </a:r>
            <a:r>
              <a:rPr lang="de-DE" dirty="0"/>
              <a:t>: 10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prevailing</a:t>
            </a:r>
            <a:r>
              <a:rPr lang="de-DE" dirty="0"/>
              <a:t> plants &amp; </a:t>
            </a:r>
            <a:r>
              <a:rPr lang="de-DE" dirty="0" err="1"/>
              <a:t>their</a:t>
            </a:r>
            <a:r>
              <a:rPr lang="de-DE" dirty="0"/>
              <a:t> Ellenberg </a:t>
            </a:r>
            <a:r>
              <a:rPr lang="de-DE" dirty="0" err="1"/>
              <a:t>indicator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(</a:t>
            </a:r>
            <a:r>
              <a:rPr lang="de-DE" dirty="0" err="1"/>
              <a:t>moisture</a:t>
            </a:r>
            <a:r>
              <a:rPr lang="de-DE" dirty="0"/>
              <a:t>, </a:t>
            </a:r>
            <a:r>
              <a:rPr lang="de-DE" dirty="0" err="1"/>
              <a:t>nutrients</a:t>
            </a:r>
            <a:r>
              <a:rPr lang="de-DE" dirty="0"/>
              <a:t>/Nitrogen, …) 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849AEF51-D00C-50F5-FFF7-69762786CE08}"/>
              </a:ext>
            </a:extLst>
          </p:cNvPr>
          <p:cNvSpPr txBox="1"/>
          <p:nvPr/>
        </p:nvSpPr>
        <p:spPr>
          <a:xfrm>
            <a:off x="25512398" y="31917733"/>
            <a:ext cx="318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/>
              <a:t>Endangered</a:t>
            </a:r>
            <a:r>
              <a:rPr lang="de-DE"/>
              <a:t> plants such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Sundew</a:t>
            </a:r>
            <a:r>
              <a:rPr lang="de-DE"/>
              <a:t> (</a:t>
            </a:r>
            <a:r>
              <a:rPr lang="de-DE" err="1"/>
              <a:t>Drosera</a:t>
            </a:r>
            <a:r>
              <a:rPr lang="de-DE"/>
              <a:t>)</a:t>
            </a:r>
          </a:p>
        </p:txBody>
      </p:sp>
      <p:pic>
        <p:nvPicPr>
          <p:cNvPr id="69" name="Picture 4">
            <a:extLst>
              <a:ext uri="{FF2B5EF4-FFF2-40B4-BE49-F238E27FC236}">
                <a16:creationId xmlns:a16="http://schemas.microsoft.com/office/drawing/2014/main" id="{1CC82261-DFC7-91B5-6FD5-5087E5610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1989" r="5283"/>
          <a:stretch/>
        </p:blipFill>
        <p:spPr bwMode="auto">
          <a:xfrm>
            <a:off x="25774805" y="10943111"/>
            <a:ext cx="2760832" cy="139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id="{DFC2706C-F600-AF8F-8D50-C2EE71A59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1989" r="5283"/>
          <a:stretch/>
        </p:blipFill>
        <p:spPr bwMode="auto">
          <a:xfrm>
            <a:off x="25927205" y="11095511"/>
            <a:ext cx="2760832" cy="139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81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ECC2E7C6E0824DA87751D3E9C2C608" ma:contentTypeVersion="13" ma:contentTypeDescription="Create a new document." ma:contentTypeScope="" ma:versionID="f9a1212f23ae9623db519337a5807418">
  <xsd:schema xmlns:xsd="http://www.w3.org/2001/XMLSchema" xmlns:xs="http://www.w3.org/2001/XMLSchema" xmlns:p="http://schemas.microsoft.com/office/2006/metadata/properties" xmlns:ns2="a8019924-2a04-42c7-908e-32edde1853b6" xmlns:ns3="da1f4d96-6530-4a40-bfdf-643ed1ffe422" targetNamespace="http://schemas.microsoft.com/office/2006/metadata/properties" ma:root="true" ma:fieldsID="719690008ec6779908f5654393496938" ns2:_="" ns3:_="">
    <xsd:import namespace="a8019924-2a04-42c7-908e-32edde1853b6"/>
    <xsd:import namespace="da1f4d96-6530-4a40-bfdf-643ed1ffe4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019924-2a04-42c7-908e-32edde1853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dde42a-5752-4f3d-b3c8-53892be419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1f4d96-6530-4a40-bfdf-643ed1ffe42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00abe87-27dc-4f58-9bc7-568005a8b669}" ma:internalName="TaxCatchAll" ma:showField="CatchAllData" ma:web="da1f4d96-6530-4a40-bfdf-643ed1ffe4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1f4d96-6530-4a40-bfdf-643ed1ffe422" xsi:nil="true"/>
    <lcf76f155ced4ddcb4097134ff3c332f xmlns="a8019924-2a04-42c7-908e-32edde1853b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E511EA-6BC7-439A-A213-FB506E42EF1A}">
  <ds:schemaRefs>
    <ds:schemaRef ds:uri="a8019924-2a04-42c7-908e-32edde1853b6"/>
    <ds:schemaRef ds:uri="da1f4d96-6530-4a40-bfdf-643ed1ffe4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919BC7B-4C69-4EDB-8B9A-28EE665AB0E8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da1f4d96-6530-4a40-bfdf-643ed1ffe422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a8019924-2a04-42c7-908e-32edde1853b6"/>
  </ds:schemaRefs>
</ds:datastoreItem>
</file>

<file path=customXml/itemProps3.xml><?xml version="1.0" encoding="utf-8"?>
<ds:datastoreItem xmlns:ds="http://schemas.openxmlformats.org/officeDocument/2006/customXml" ds:itemID="{D28FAA34-22A0-4E64-819A-CE1CD3365B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616</Words>
  <Application>Microsoft Office PowerPoint</Application>
  <PresentationFormat>Benutzerdefiniert</PresentationFormat>
  <Paragraphs>59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8" baseType="lpstr">
      <vt:lpstr>SimSun</vt:lpstr>
      <vt:lpstr>Aptos</vt:lpstr>
      <vt:lpstr>Aptos Display</vt:lpstr>
      <vt:lpstr>Arial</vt:lpstr>
      <vt:lpstr>Daytona Condensed</vt:lpstr>
      <vt:lpstr>Wingdings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 Ecker</dc:creator>
  <cp:lastModifiedBy>Englisch Michael</cp:lastModifiedBy>
  <cp:revision>4</cp:revision>
  <cp:lastPrinted>2024-07-04T13:09:39Z</cp:lastPrinted>
  <dcterms:created xsi:type="dcterms:W3CDTF">2024-07-03T13:40:20Z</dcterms:created>
  <dcterms:modified xsi:type="dcterms:W3CDTF">2024-11-19T20:08:08Z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0x010100C4ECC2E7C6E0824DA87751D3E9C2C608</vt:lpwstr>
  </property>
  <property fmtid="{D5CDD505-2E9C-101B-9397-08002B2CF9AE}" pid="3" name="MediaServiceImageTags">
    <vt:lpwstr/>
  </property>
</Properties>
</file>